
<file path=[Content_Types].xml><?xml version="1.0" encoding="utf-8"?>
<Types xmlns="http://schemas.openxmlformats.org/package/2006/content-types">
  <Default Extension="xml" ContentType="application/xml"/>
  <Default Extension="doc" ContentType="application/msword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0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1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2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3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4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embeddings/oleObject12.bin" ContentType="application/vnd.openxmlformats-officedocument.oleObject"/>
  <Override PartName="/ppt/notesSlides/notesSlide19.xml" ContentType="application/vnd.openxmlformats-officedocument.presentationml.notesSlide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Microsoft_Equation1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Microsoft_Equation2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Microsoft_Equation3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8" r:id="rId2"/>
    <p:sldMasterId id="2147483720" r:id="rId3"/>
    <p:sldMasterId id="2147483732" r:id="rId4"/>
    <p:sldMasterId id="2147483744" r:id="rId5"/>
    <p:sldMasterId id="2147483756" r:id="rId6"/>
    <p:sldMasterId id="2147483768" r:id="rId7"/>
    <p:sldMasterId id="2147483780" r:id="rId8"/>
    <p:sldMasterId id="2147483806" r:id="rId9"/>
    <p:sldMasterId id="2147483819" r:id="rId10"/>
    <p:sldMasterId id="2147483883" r:id="rId11"/>
    <p:sldMasterId id="2147483919" r:id="rId12"/>
    <p:sldMasterId id="2147483932" r:id="rId13"/>
    <p:sldMasterId id="2147484030" r:id="rId14"/>
    <p:sldMasterId id="2147484042" r:id="rId15"/>
  </p:sldMasterIdLst>
  <p:notesMasterIdLst>
    <p:notesMasterId r:id="rId65"/>
  </p:notesMasterIdLst>
  <p:sldIdLst>
    <p:sldId id="413" r:id="rId16"/>
    <p:sldId id="421" r:id="rId17"/>
    <p:sldId id="371" r:id="rId18"/>
    <p:sldId id="418" r:id="rId19"/>
    <p:sldId id="423" r:id="rId20"/>
    <p:sldId id="424" r:id="rId21"/>
    <p:sldId id="425" r:id="rId22"/>
    <p:sldId id="426" r:id="rId23"/>
    <p:sldId id="427" r:id="rId24"/>
    <p:sldId id="430" r:id="rId25"/>
    <p:sldId id="431" r:id="rId26"/>
    <p:sldId id="432" r:id="rId27"/>
    <p:sldId id="433" r:id="rId28"/>
    <p:sldId id="434" r:id="rId29"/>
    <p:sldId id="435" r:id="rId30"/>
    <p:sldId id="436" r:id="rId31"/>
    <p:sldId id="437" r:id="rId32"/>
    <p:sldId id="438" r:id="rId33"/>
    <p:sldId id="440" r:id="rId34"/>
    <p:sldId id="441" r:id="rId35"/>
    <p:sldId id="442" r:id="rId36"/>
    <p:sldId id="428" r:id="rId37"/>
    <p:sldId id="419" r:id="rId38"/>
    <p:sldId id="443" r:id="rId39"/>
    <p:sldId id="445" r:id="rId40"/>
    <p:sldId id="446" r:id="rId41"/>
    <p:sldId id="444" r:id="rId42"/>
    <p:sldId id="448" r:id="rId43"/>
    <p:sldId id="449" r:id="rId44"/>
    <p:sldId id="450" r:id="rId45"/>
    <p:sldId id="268" r:id="rId46"/>
    <p:sldId id="257" r:id="rId47"/>
    <p:sldId id="275" r:id="rId48"/>
    <p:sldId id="333" r:id="rId49"/>
    <p:sldId id="332" r:id="rId50"/>
    <p:sldId id="334" r:id="rId51"/>
    <p:sldId id="350" r:id="rId52"/>
    <p:sldId id="352" r:id="rId53"/>
    <p:sldId id="347" r:id="rId54"/>
    <p:sldId id="335" r:id="rId55"/>
    <p:sldId id="336" r:id="rId56"/>
    <p:sldId id="337" r:id="rId57"/>
    <p:sldId id="338" r:id="rId58"/>
    <p:sldId id="340" r:id="rId59"/>
    <p:sldId id="341" r:id="rId60"/>
    <p:sldId id="414" r:id="rId61"/>
    <p:sldId id="415" r:id="rId62"/>
    <p:sldId id="416" r:id="rId63"/>
    <p:sldId id="451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1ECD"/>
    <a:srgbClr val="FF38D4"/>
    <a:srgbClr val="0B6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822" autoAdjust="0"/>
  </p:normalViewPr>
  <p:slideViewPr>
    <p:cSldViewPr snapToGrid="0">
      <p:cViewPr>
        <p:scale>
          <a:sx n="112" d="100"/>
          <a:sy n="112" d="100"/>
        </p:scale>
        <p:origin x="-552" y="6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63" Type="http://schemas.openxmlformats.org/officeDocument/2006/relationships/slide" Target="slides/slide48.xml"/><Relationship Id="rId64" Type="http://schemas.openxmlformats.org/officeDocument/2006/relationships/slide" Target="slides/slide49.xml"/><Relationship Id="rId65" Type="http://schemas.openxmlformats.org/officeDocument/2006/relationships/notesMaster" Target="notesMasters/notes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35.xml"/><Relationship Id="rId51" Type="http://schemas.openxmlformats.org/officeDocument/2006/relationships/slide" Target="slides/slide36.xml"/><Relationship Id="rId52" Type="http://schemas.openxmlformats.org/officeDocument/2006/relationships/slide" Target="slides/slide37.xml"/><Relationship Id="rId53" Type="http://schemas.openxmlformats.org/officeDocument/2006/relationships/slide" Target="slides/slide38.xml"/><Relationship Id="rId54" Type="http://schemas.openxmlformats.org/officeDocument/2006/relationships/slide" Target="slides/slide39.xml"/><Relationship Id="rId55" Type="http://schemas.openxmlformats.org/officeDocument/2006/relationships/slide" Target="slides/slide40.xml"/><Relationship Id="rId56" Type="http://schemas.openxmlformats.org/officeDocument/2006/relationships/slide" Target="slides/slide41.xml"/><Relationship Id="rId57" Type="http://schemas.openxmlformats.org/officeDocument/2006/relationships/slide" Target="slides/slide42.xml"/><Relationship Id="rId58" Type="http://schemas.openxmlformats.org/officeDocument/2006/relationships/slide" Target="slides/slide43.xml"/><Relationship Id="rId59" Type="http://schemas.openxmlformats.org/officeDocument/2006/relationships/slide" Target="slides/slide4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49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70" Type="http://schemas.openxmlformats.org/officeDocument/2006/relationships/tableStyles" Target="tableStyles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60" Type="http://schemas.openxmlformats.org/officeDocument/2006/relationships/slide" Target="slides/slide45.xml"/><Relationship Id="rId61" Type="http://schemas.openxmlformats.org/officeDocument/2006/relationships/slide" Target="slides/slide46.xml"/><Relationship Id="rId62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9" Type="http://schemas.openxmlformats.org/officeDocument/2006/relationships/image" Target="../media/image11.emf"/><Relationship Id="rId10" Type="http://schemas.openxmlformats.org/officeDocument/2006/relationships/image" Target="../media/image12.emf"/><Relationship Id="rId11" Type="http://schemas.openxmlformats.org/officeDocument/2006/relationships/image" Target="../media/image13.emf"/><Relationship Id="rId1" Type="http://schemas.openxmlformats.org/officeDocument/2006/relationships/image" Target="../media/image3.emf"/><Relationship Id="rId2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Relationship Id="rId2" Type="http://schemas.openxmlformats.org/officeDocument/2006/relationships/image" Target="../media/image3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7" Type="http://schemas.openxmlformats.org/officeDocument/2006/relationships/image" Target="../media/image43.emf"/><Relationship Id="rId8" Type="http://schemas.openxmlformats.org/officeDocument/2006/relationships/image" Target="../media/image44.emf"/><Relationship Id="rId1" Type="http://schemas.openxmlformats.org/officeDocument/2006/relationships/image" Target="../media/image34.emf"/><Relationship Id="rId2" Type="http://schemas.openxmlformats.org/officeDocument/2006/relationships/image" Target="../media/image38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0.emf"/><Relationship Id="rId1" Type="http://schemas.openxmlformats.org/officeDocument/2006/relationships/image" Target="../media/image45.emf"/><Relationship Id="rId2" Type="http://schemas.openxmlformats.org/officeDocument/2006/relationships/image" Target="../media/image4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Relationship Id="rId2" Type="http://schemas.openxmlformats.org/officeDocument/2006/relationships/image" Target="../media/image53.emf"/><Relationship Id="rId3" Type="http://schemas.openxmlformats.org/officeDocument/2006/relationships/image" Target="../media/image5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5DE49-7651-4B42-817F-486A2142D773}" type="datetimeFigureOut">
              <a:rPr lang="en-US" smtClean="0"/>
              <a:t>5/25/15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38EFAF-C6F6-3F49-AADC-090B017FE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74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1E54C69-2896-294D-B91C-6EA013A343BF}" type="slidenum">
              <a:rPr lang="en-US" sz="1200" b="0">
                <a:solidFill>
                  <a:prstClr val="black"/>
                </a:solidFill>
              </a:rPr>
              <a:pPr/>
              <a:t>34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BBE24B8-C01E-9347-854C-13AE535BC1CB}" type="slidenum">
              <a:rPr lang="en-US" sz="1200" b="0">
                <a:solidFill>
                  <a:prstClr val="black"/>
                </a:solidFill>
              </a:rPr>
              <a:pPr/>
              <a:t>35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320C062-36D9-0648-A7DF-7B3EE187F815}" type="slidenum">
              <a:rPr lang="en-US" sz="1200" b="0">
                <a:solidFill>
                  <a:prstClr val="black"/>
                </a:solidFill>
              </a:rPr>
              <a:pPr/>
              <a:t>36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04CA7F-EDE8-264D-82FE-6F1953A8F166}" type="slidenum">
              <a:rPr lang="en-US">
                <a:solidFill>
                  <a:prstClr val="black"/>
                </a:solidFill>
                <a:latin typeface="Arial" charset="0"/>
              </a:rPr>
              <a:pPr/>
              <a:t>37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C4633E-1F99-2949-8DEB-0430EF742576}" type="slidenum">
              <a:rPr lang="en-US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pPr/>
              <a:t>38</a:t>
            </a:fld>
            <a:endParaRPr lang="en-US">
              <a:solidFill>
                <a:prstClr val="black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0FB6619-5CAD-DD45-86B7-EDBFCD6F5592}" type="slidenum">
              <a:rPr lang="en-US" sz="1200" b="0">
                <a:solidFill>
                  <a:prstClr val="black"/>
                </a:solidFill>
              </a:rPr>
              <a:pPr/>
              <a:t>39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A65C79B-BD25-9442-80EF-D5BCE3E5B306}" type="slidenum">
              <a:rPr lang="en-US" sz="1200" b="0">
                <a:solidFill>
                  <a:prstClr val="black"/>
                </a:solidFill>
              </a:rPr>
              <a:pPr/>
              <a:t>40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1B80670-34C8-384A-8984-3C5F7F881938}" type="slidenum">
              <a:rPr lang="en-US" sz="1200" b="0">
                <a:solidFill>
                  <a:prstClr val="black"/>
                </a:solidFill>
              </a:rPr>
              <a:pPr/>
              <a:t>41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75335C7-32E4-394C-BE08-BA093F98CAC0}" type="slidenum">
              <a:rPr lang="en-US" sz="1200" b="0">
                <a:solidFill>
                  <a:prstClr val="black"/>
                </a:solidFill>
              </a:rPr>
              <a:pPr/>
              <a:t>42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C4633E-1F99-2949-8DEB-0430EF742576}" type="slidenum">
              <a:rPr lang="en-US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pPr/>
              <a:t>43</a:t>
            </a:fld>
            <a:endParaRPr lang="en-US">
              <a:solidFill>
                <a:prstClr val="black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C4633E-1F99-2949-8DEB-0430EF742576}" type="slidenum">
              <a:rPr lang="en-US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pPr/>
              <a:t>44</a:t>
            </a:fld>
            <a:endParaRPr lang="en-US">
              <a:solidFill>
                <a:prstClr val="black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C4633E-1F99-2949-8DEB-0430EF742576}" type="slidenum">
              <a:rPr lang="en-US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pPr/>
              <a:t>45</a:t>
            </a:fld>
            <a:endParaRPr lang="en-US">
              <a:solidFill>
                <a:prstClr val="black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9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8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01AC67-0E01-EA4D-9B81-7DCF4B030B0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64613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553301-4AD4-C44B-8A4F-959AE956FB9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91542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D97F9F-CBD8-AB4E-A887-BC17ADC8C61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63608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7E784-9146-5B4B-976D-0716F76C86F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75988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61616-ED7A-5241-A28C-ECCFB9C3188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71881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62AF41-8923-1D43-BC8D-E25CFA6722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18088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1870F7-FE77-6245-A56B-0EB2C49B18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3815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F47F1C-2044-3A4E-B5BA-868D83EB041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8263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2DA985-FE04-744C-8F03-2744EDF2E3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82364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4CCC3-792A-AD4C-83B6-DB5DDA265A6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1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9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841BE6-A537-E147-82C6-F8F60FA0879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23069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3D4B7-6092-734E-BB34-EA0BCBEA1F9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40942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01AC67-0E01-EA4D-9B81-7DCF4B030B0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5797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553301-4AD4-C44B-8A4F-959AE956FB9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83352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70ADE2-1735-8341-BD0A-B422944CA39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71553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89E55C-20D9-2F47-BB18-CBF36E1016F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07948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578B70-89FD-F64D-9A44-C3E3A3173E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60287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59BC4-9632-EC4C-A184-3AFD7CD15EC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8877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D33E9-1545-2A47-A6E2-5DFFA764004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70324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539A0-7606-8C45-90E0-F841D9154FB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125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8A9A00-0A99-0743-8547-7612A3038CE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7354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B29C40-770E-734C-B313-7FF75A9D57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34801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A4C05-60D6-C242-94B3-E0B20BA38DF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89515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121F02-4667-B341-9B44-D962FA463D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66908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BB5FDD-4C46-2148-8FC3-8BA586DA9C2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54858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CBD71-0DBF-C549-86E9-A34E72B6988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60373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D97F9F-CBD8-AB4E-A887-BC17ADC8C61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66613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7E784-9146-5B4B-976D-0716F76C86F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98234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61616-ED7A-5241-A28C-ECCFB9C3188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01229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62AF41-8923-1D43-BC8D-E25CFA6722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33275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1870F7-FE77-6245-A56B-0EB2C49B18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991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2C8FD1-1EA0-3844-8F1E-A39EC96A507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11155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F47F1C-2044-3A4E-B5BA-868D83EB041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435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2DA985-FE04-744C-8F03-2744EDF2E3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49593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4CCC3-792A-AD4C-83B6-DB5DDA265A6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08475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841BE6-A537-E147-82C6-F8F60FA0879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70414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3D4B7-6092-734E-BB34-EA0BCBEA1F9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38011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01AC67-0E01-EA4D-9B81-7DCF4B030B0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80608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553301-4AD4-C44B-8A4F-959AE956FB9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37948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D97F9F-CBD8-AB4E-A887-BC17ADC8C61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21264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7E784-9146-5B4B-976D-0716F76C86F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16404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61616-ED7A-5241-A28C-ECCFB9C3188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627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9B2C7-1445-4548-86EC-2C20F156EDC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5202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62AF41-8923-1D43-BC8D-E25CFA6722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74446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1870F7-FE77-6245-A56B-0EB2C49B18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8636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F47F1C-2044-3A4E-B5BA-868D83EB041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1293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2DA985-FE04-744C-8F03-2744EDF2E3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87114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4CCC3-792A-AD4C-83B6-DB5DDA265A6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41866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841BE6-A537-E147-82C6-F8F60FA0879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38035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3D4B7-6092-734E-BB34-EA0BCBEA1F9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80766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01AC67-0E01-EA4D-9B81-7DCF4B030B0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91333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553301-4AD4-C44B-8A4F-959AE956FB9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2723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2E2274-CB39-1A4E-B273-3E5F5A8040F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9036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C765ED-0F97-8E40-BB74-4799DBBB46E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96483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455AE4-7ECD-C144-B1CE-77699DD44C0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2633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90D984-8A9D-B34D-8E79-7074F863DCD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62454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4B5B2-1F0A-8A43-9F9B-22ADFE9A4C1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9001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1A01C-82A0-DA49-AD4D-12FC4C3BB55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50115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7024A7-FA43-4042-988E-E1EF2631E9F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2471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E1AE71-B3C4-AD46-AF4C-2CB25D96131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78338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861509-85C8-344C-BEBA-801BBE76D62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20632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28BB19-29A1-BD4E-88A1-A169E3AE3A7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22288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AD9CDB-C48D-4343-BF19-20013ADBD61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80768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948D5D-5D6F-9C4F-8AB7-A64C5F1D04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227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E33B3-7482-C64C-88D4-0B937478305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13607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7334F8-D7C7-8245-B4F8-B1FF2A6B33C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14663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85DFB9-F6A9-684B-BEFE-991AC921D8B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9054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F505E4-C2AF-4449-892B-20616AF2B45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95083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59B5EC-A03E-144C-9F61-E4DD73F6AEF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08445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E80F30-1906-B241-B430-D3DE151C41D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47074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BAC485-F939-3046-9D1A-BBE4991CFAB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2455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E42123-8F81-664E-9221-C9F22834255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03236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89F35C-A310-7E48-8696-83CD9F3AAFD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78046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0B7F72-2A84-4F41-BF2B-DF7ABADA0FA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98259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A3E838-2ABF-7E41-93BF-1970E49764F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63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514C9-499D-4241-8BB3-E95B1D6FB86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64591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9B50E9-2B67-D746-922A-D53E08C106A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482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346859-3391-784E-A10A-48A8663E04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2770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476BB3-1D3E-2644-9A63-A5E95FC07C8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5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6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E7932-A41B-1F48-958B-B2ABE703611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816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992E81-C13B-D74B-82D3-EB9AABA6D98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5618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382D20-359A-574C-8853-DE8FFB3DCEF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373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8A9A00-0A99-0743-8547-7612A3038CE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7564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2C8FD1-1EA0-3844-8F1E-A39EC96A507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4347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9B2C7-1445-4548-86EC-2C20F156EDC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0177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C765ED-0F97-8E40-BB74-4799DBBB46E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153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E33B3-7482-C64C-88D4-0B937478305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1077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514C9-499D-4241-8BB3-E95B1D6FB86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5156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346859-3391-784E-A10A-48A8663E04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980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4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476BB3-1D3E-2644-9A63-A5E95FC07C8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0781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E7932-A41B-1F48-958B-B2ABE703611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9824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992E81-C13B-D74B-82D3-EB9AABA6D98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1929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382D20-359A-574C-8853-DE8FFB3DCEF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5626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8A9A00-0A99-0743-8547-7612A3038CE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7377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2C8FD1-1EA0-3844-8F1E-A39EC96A507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679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9B2C7-1445-4548-86EC-2C20F156EDC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3947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C765ED-0F97-8E40-BB74-4799DBBB46E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2417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E33B3-7482-C64C-88D4-0B937478305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2832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514C9-499D-4241-8BB3-E95B1D6FB86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4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2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346859-3391-784E-A10A-48A8663E04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053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476BB3-1D3E-2644-9A63-A5E95FC07C8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5253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E7932-A41B-1F48-958B-B2ABE703611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568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992E81-C13B-D74B-82D3-EB9AABA6D98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4364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382D20-359A-574C-8853-DE8FFB3DCEF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4633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8A9A00-0A99-0743-8547-7612A3038CE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1414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2C8FD1-1EA0-3844-8F1E-A39EC96A507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71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9B2C7-1445-4548-86EC-2C20F156EDC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5637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C765ED-0F97-8E40-BB74-4799DBBB46E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1041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E33B3-7482-C64C-88D4-0B937478305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26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1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514C9-499D-4241-8BB3-E95B1D6FB86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539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346859-3391-784E-A10A-48A8663E04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4056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476BB3-1D3E-2644-9A63-A5E95FC07C8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184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E7932-A41B-1F48-958B-B2ABE703611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1348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992E81-C13B-D74B-82D3-EB9AABA6D98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7027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382D20-359A-574C-8853-DE8FFB3DCEF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4155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8A9A00-0A99-0743-8547-7612A3038CE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3614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2C8FD1-1EA0-3844-8F1E-A39EC96A507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2134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9B2C7-1445-4548-86EC-2C20F156EDC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5179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C765ED-0F97-8E40-BB74-4799DBBB46E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344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3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E33B3-7482-C64C-88D4-0B937478305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06099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514C9-499D-4241-8BB3-E95B1D6FB86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9545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346859-3391-784E-A10A-48A8663E04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0593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476BB3-1D3E-2644-9A63-A5E95FC07C8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758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E7932-A41B-1F48-958B-B2ABE703611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6231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992E81-C13B-D74B-82D3-EB9AABA6D98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2716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382D20-359A-574C-8853-DE8FFB3DCEF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1745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8A9A00-0A99-0743-8547-7612A3038CE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7289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2C8FD1-1EA0-3844-8F1E-A39EC96A507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516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9B2C7-1445-4548-86EC-2C20F156EDC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93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C765ED-0F97-8E40-BB74-4799DBBB46E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5090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E33B3-7482-C64C-88D4-0B937478305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52100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514C9-499D-4241-8BB3-E95B1D6FB86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89746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346859-3391-784E-A10A-48A8663E04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76337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476BB3-1D3E-2644-9A63-A5E95FC07C8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13003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E7932-A41B-1F48-958B-B2ABE703611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78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992E81-C13B-D74B-82D3-EB9AABA6D98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30646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382D20-359A-574C-8853-DE8FFB3DCEF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7189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D97F9F-CBD8-AB4E-A887-BC17ADC8C61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20384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7E784-9146-5B4B-976D-0716F76C86F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091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8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61616-ED7A-5241-A28C-ECCFB9C3188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72424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62AF41-8923-1D43-BC8D-E25CFA6722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33587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1870F7-FE77-6245-A56B-0EB2C49B18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34421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F47F1C-2044-3A4E-B5BA-868D83EB041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93289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2DA985-FE04-744C-8F03-2744EDF2E3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76828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4CCC3-792A-AD4C-83B6-DB5DDA265A6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2891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841BE6-A537-E147-82C6-F8F60FA0879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17125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3D4B7-6092-734E-BB34-EA0BCBEA1F9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69055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01AC67-0E01-EA4D-9B81-7DCF4B030B0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68552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553301-4AD4-C44B-8A4F-959AE956FB9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521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5/25/15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7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D97F9F-CBD8-AB4E-A887-BC17ADC8C61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42826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7E784-9146-5B4B-976D-0716F76C86F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40603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61616-ED7A-5241-A28C-ECCFB9C3188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58381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62AF41-8923-1D43-BC8D-E25CFA6722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24999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1870F7-FE77-6245-A56B-0EB2C49B18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09281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F47F1C-2044-3A4E-B5BA-868D83EB041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98771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2DA985-FE04-744C-8F03-2744EDF2E3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51918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4CCC3-792A-AD4C-83B6-DB5DDA265A6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1753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841BE6-A537-E147-82C6-F8F60FA0879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50294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3D4B7-6092-734E-BB34-EA0BCBEA1F9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32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3.xml"/><Relationship Id="rId13" Type="http://schemas.openxmlformats.org/officeDocument/2006/relationships/theme" Target="../theme/theme10.xml"/><Relationship Id="rId1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1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4.xml"/><Relationship Id="rId12" Type="http://schemas.openxmlformats.org/officeDocument/2006/relationships/theme" Target="../theme/theme11.xml"/><Relationship Id="rId1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0.xml"/><Relationship Id="rId8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23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36.xml"/><Relationship Id="rId13" Type="http://schemas.openxmlformats.org/officeDocument/2006/relationships/theme" Target="../theme/theme12.xml"/><Relationship Id="rId1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1.xml"/><Relationship Id="rId8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34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48.xml"/><Relationship Id="rId13" Type="http://schemas.openxmlformats.org/officeDocument/2006/relationships/theme" Target="../theme/theme13.xml"/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3.xml"/><Relationship Id="rId8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6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9.xml"/><Relationship Id="rId12" Type="http://schemas.openxmlformats.org/officeDocument/2006/relationships/theme" Target="../theme/theme14.xml"/><Relationship Id="rId1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5.xml"/><Relationship Id="rId8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58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0.xml"/><Relationship Id="rId12" Type="http://schemas.openxmlformats.org/officeDocument/2006/relationships/theme" Target="../theme/theme15.xml"/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66.xml"/><Relationship Id="rId8" Type="http://schemas.openxmlformats.org/officeDocument/2006/relationships/slideLayout" Target="../slideLayouts/slideLayout167.xml"/><Relationship Id="rId9" Type="http://schemas.openxmlformats.org/officeDocument/2006/relationships/slideLayout" Target="../slideLayouts/slideLayout168.xml"/><Relationship Id="rId10" Type="http://schemas.openxmlformats.org/officeDocument/2006/relationships/slideLayout" Target="../slideLayouts/slideLayout169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89.xml"/><Relationship Id="rId13" Type="http://schemas.openxmlformats.org/officeDocument/2006/relationships/theme" Target="../theme/theme8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1.xml"/><Relationship Id="rId13" Type="http://schemas.openxmlformats.org/officeDocument/2006/relationships/theme" Target="../theme/theme9.xml"/><Relationship Id="rId1" Type="http://schemas.openxmlformats.org/officeDocument/2006/relationships/slideLayout" Target="../slideLayouts/slideLayout90.xml"/><Relationship Id="rId2" Type="http://schemas.openxmlformats.org/officeDocument/2006/relationships/slideLayout" Target="../slideLayouts/slideLayout91.xml"/><Relationship Id="rId3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3.xml"/><Relationship Id="rId5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6.xml"/><Relationship Id="rId8" Type="http://schemas.openxmlformats.org/officeDocument/2006/relationships/slideLayout" Target="../slideLayouts/slideLayout97.xml"/><Relationship Id="rId9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F0128-655D-274E-9B53-AF5C576E547A}" type="datetimeFigureOut">
              <a:rPr lang="en-US" smtClean="0"/>
              <a:t>5/25/15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8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u="none">
                <a:latin typeface="Arial" pitchFamily="-112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u="none">
                <a:latin typeface="Arial" pitchFamily="-112" charset="0"/>
              </a:defRPr>
            </a:lvl1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u="none">
                <a:latin typeface="Arial" pitchFamily="-112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DB2457F-325F-9840-A63D-768268A443A2}" type="slidenum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02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36" charset="-128"/>
          <a:cs typeface="ＭＳ Ｐゴシック" pitchFamily="36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  <a:ea typeface="ＭＳ Ｐゴシック" pitchFamily="36" charset="-128"/>
          <a:cs typeface="ＭＳ Ｐゴシック" pitchFamily="3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  <a:ea typeface="ＭＳ Ｐゴシック" pitchFamily="36" charset="-128"/>
          <a:cs typeface="ＭＳ Ｐゴシック" pitchFamily="3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  <a:ea typeface="ＭＳ Ｐゴシック" pitchFamily="36" charset="-128"/>
          <a:cs typeface="ＭＳ Ｐゴシック" pitchFamily="3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  <a:ea typeface="ＭＳ Ｐゴシック" pitchFamily="36" charset="-128"/>
          <a:cs typeface="ＭＳ Ｐゴシック" pitchFamily="3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36" charset="-128"/>
          <a:cs typeface="ＭＳ Ｐゴシック" pitchFamily="3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4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4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4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42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42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42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42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4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60BC727-4381-874E-9E0A-47351E77B3B1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60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u="none">
                <a:latin typeface="Arial" pitchFamily="-112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u="none">
                <a:latin typeface="Arial" pitchFamily="-112" charset="0"/>
              </a:defRPr>
            </a:lvl1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u="none">
                <a:latin typeface="Arial" pitchFamily="-112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DB2457F-325F-9840-A63D-768268A443A2}" type="slidenum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56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36" charset="-128"/>
          <a:cs typeface="ＭＳ Ｐゴシック" pitchFamily="36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  <a:ea typeface="ＭＳ Ｐゴシック" pitchFamily="36" charset="-128"/>
          <a:cs typeface="ＭＳ Ｐゴシック" pitchFamily="3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  <a:ea typeface="ＭＳ Ｐゴシック" pitchFamily="36" charset="-128"/>
          <a:cs typeface="ＭＳ Ｐゴシック" pitchFamily="3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  <a:ea typeface="ＭＳ Ｐゴシック" pitchFamily="36" charset="-128"/>
          <a:cs typeface="ＭＳ Ｐゴシック" pitchFamily="3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  <a:ea typeface="ＭＳ Ｐゴシック" pitchFamily="36" charset="-128"/>
          <a:cs typeface="ＭＳ Ｐゴシック" pitchFamily="3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36" charset="-128"/>
          <a:cs typeface="ＭＳ Ｐゴシック" pitchFamily="3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4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4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4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42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42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42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42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4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u="none">
                <a:latin typeface="Arial" pitchFamily="-112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u="none">
                <a:latin typeface="Arial" pitchFamily="-112" charset="0"/>
              </a:defRPr>
            </a:lvl1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u="none">
                <a:latin typeface="Arial" pitchFamily="-112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DB2457F-325F-9840-A63D-768268A443A2}" type="slidenum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95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36" charset="-128"/>
          <a:cs typeface="ＭＳ Ｐゴシック" pitchFamily="36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  <a:ea typeface="ＭＳ Ｐゴシック" pitchFamily="36" charset="-128"/>
          <a:cs typeface="ＭＳ Ｐゴシック" pitchFamily="3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  <a:ea typeface="ＭＳ Ｐゴシック" pitchFamily="36" charset="-128"/>
          <a:cs typeface="ＭＳ Ｐゴシック" pitchFamily="3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  <a:ea typeface="ＭＳ Ｐゴシック" pitchFamily="36" charset="-128"/>
          <a:cs typeface="ＭＳ Ｐゴシック" pitchFamily="3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  <a:ea typeface="ＭＳ Ｐゴシック" pitchFamily="36" charset="-128"/>
          <a:cs typeface="ＭＳ Ｐゴシック" pitchFamily="3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36" charset="-128"/>
          <a:cs typeface="ＭＳ Ｐゴシック" pitchFamily="3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4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4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4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42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42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42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42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4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AE2B3525-611F-8E4F-8981-BE8A3F4570F0}" type="slidenum">
              <a: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04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2" r:id="rId2"/>
    <p:sldLayoutId id="2147484033" r:id="rId3"/>
    <p:sldLayoutId id="2147484034" r:id="rId4"/>
    <p:sldLayoutId id="2147484035" r:id="rId5"/>
    <p:sldLayoutId id="2147484036" r:id="rId6"/>
    <p:sldLayoutId id="2147484037" r:id="rId7"/>
    <p:sldLayoutId id="2147484038" r:id="rId8"/>
    <p:sldLayoutId id="2147484039" r:id="rId9"/>
    <p:sldLayoutId id="2147484040" r:id="rId10"/>
    <p:sldLayoutId id="214748404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681D068D-8062-E141-A480-0B23EF1DB245}" type="slidenum">
              <a: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176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E660C02-2A97-F34B-B495-DA8886AA6BFF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724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E660C02-2A97-F34B-B495-DA8886AA6BFF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027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E660C02-2A97-F34B-B495-DA8886AA6BFF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0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E660C02-2A97-F34B-B495-DA8886AA6BFF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19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E660C02-2A97-F34B-B495-DA8886AA6BFF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41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E660C02-2A97-F34B-B495-DA8886AA6BFF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309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u="none">
                <a:latin typeface="Arial" pitchFamily="-112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u="none">
                <a:latin typeface="Arial" pitchFamily="-112" charset="0"/>
              </a:defRPr>
            </a:lvl1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u="none">
                <a:latin typeface="Arial" pitchFamily="-112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DB2457F-325F-9840-A63D-768268A443A2}" type="slidenum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39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36" charset="-128"/>
          <a:cs typeface="ＭＳ Ｐゴシック" pitchFamily="36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  <a:ea typeface="ＭＳ Ｐゴシック" pitchFamily="36" charset="-128"/>
          <a:cs typeface="ＭＳ Ｐゴシック" pitchFamily="3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  <a:ea typeface="ＭＳ Ｐゴシック" pitchFamily="36" charset="-128"/>
          <a:cs typeface="ＭＳ Ｐゴシック" pitchFamily="3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  <a:ea typeface="ＭＳ Ｐゴシック" pitchFamily="36" charset="-128"/>
          <a:cs typeface="ＭＳ Ｐゴシック" pitchFamily="3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  <a:ea typeface="ＭＳ Ｐゴシック" pitchFamily="36" charset="-128"/>
          <a:cs typeface="ＭＳ Ｐゴシック" pitchFamily="3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36" charset="-128"/>
          <a:cs typeface="ＭＳ Ｐゴシック" pitchFamily="3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4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4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4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42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42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42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42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4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u="none">
                <a:latin typeface="Arial" pitchFamily="-112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u="none">
                <a:latin typeface="Arial" pitchFamily="-112" charset="0"/>
              </a:defRPr>
            </a:lvl1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u="none">
                <a:latin typeface="Arial" pitchFamily="-112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DB2457F-325F-9840-A63D-768268A443A2}" type="slidenum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94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36" charset="-128"/>
          <a:cs typeface="ＭＳ Ｐゴシック" pitchFamily="36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  <a:ea typeface="ＭＳ Ｐゴシック" pitchFamily="36" charset="-128"/>
          <a:cs typeface="ＭＳ Ｐゴシック" pitchFamily="3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  <a:ea typeface="ＭＳ Ｐゴシック" pitchFamily="36" charset="-128"/>
          <a:cs typeface="ＭＳ Ｐゴシック" pitchFamily="3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  <a:ea typeface="ＭＳ Ｐゴシック" pitchFamily="36" charset="-128"/>
          <a:cs typeface="ＭＳ Ｐゴシック" pitchFamily="3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  <a:ea typeface="ＭＳ Ｐゴシック" pitchFamily="36" charset="-128"/>
          <a:cs typeface="ＭＳ Ｐゴシック" pitchFamily="3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4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36" charset="-128"/>
          <a:cs typeface="ＭＳ Ｐゴシック" pitchFamily="3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4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4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4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42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42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42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42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4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oleObject" Target="../embeddings/oleObject12.bin"/><Relationship Id="rId8" Type="http://schemas.openxmlformats.org/officeDocument/2006/relationships/image" Target="../media/image2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5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emf"/><Relationship Id="rId12" Type="http://schemas.openxmlformats.org/officeDocument/2006/relationships/oleObject" Target="../embeddings/oleObject17.bin"/><Relationship Id="rId13" Type="http://schemas.openxmlformats.org/officeDocument/2006/relationships/image" Target="../media/image3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50.xml"/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29.emf"/><Relationship Id="rId6" Type="http://schemas.openxmlformats.org/officeDocument/2006/relationships/oleObject" Target="../embeddings/oleObject14.bin"/><Relationship Id="rId7" Type="http://schemas.openxmlformats.org/officeDocument/2006/relationships/image" Target="../media/image30.emf"/><Relationship Id="rId8" Type="http://schemas.openxmlformats.org/officeDocument/2006/relationships/oleObject" Target="../embeddings/oleObject15.bin"/><Relationship Id="rId9" Type="http://schemas.openxmlformats.org/officeDocument/2006/relationships/image" Target="../media/image31.emf"/><Relationship Id="rId10" Type="http://schemas.openxmlformats.org/officeDocument/2006/relationships/oleObject" Target="../embeddings/oleObject1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34.e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3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6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21.bin"/><Relationship Id="rId6" Type="http://schemas.openxmlformats.org/officeDocument/2006/relationships/image" Target="../media/image37.emf"/><Relationship Id="rId7" Type="http://schemas.openxmlformats.org/officeDocument/2006/relationships/oleObject" Target="../embeddings/oleObject22.bin"/><Relationship Id="rId8" Type="http://schemas.openxmlformats.org/officeDocument/2006/relationships/image" Target="../media/image38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6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7.bin"/><Relationship Id="rId12" Type="http://schemas.openxmlformats.org/officeDocument/2006/relationships/image" Target="../media/image41.emf"/><Relationship Id="rId13" Type="http://schemas.openxmlformats.org/officeDocument/2006/relationships/oleObject" Target="../embeddings/Microsoft_Equation1.bin"/><Relationship Id="rId14" Type="http://schemas.openxmlformats.org/officeDocument/2006/relationships/image" Target="../media/image42.emf"/><Relationship Id="rId15" Type="http://schemas.openxmlformats.org/officeDocument/2006/relationships/oleObject" Target="../embeddings/oleObject28.bin"/><Relationship Id="rId16" Type="http://schemas.openxmlformats.org/officeDocument/2006/relationships/oleObject" Target="../embeddings/oleObject29.bin"/><Relationship Id="rId17" Type="http://schemas.openxmlformats.org/officeDocument/2006/relationships/image" Target="../media/image43.emf"/><Relationship Id="rId18" Type="http://schemas.openxmlformats.org/officeDocument/2006/relationships/oleObject" Target="../embeddings/oleObject30.bin"/><Relationship Id="rId19" Type="http://schemas.openxmlformats.org/officeDocument/2006/relationships/image" Target="../media/image4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61.xml"/><Relationship Id="rId3" Type="http://schemas.openxmlformats.org/officeDocument/2006/relationships/oleObject" Target="../embeddings/oleObject23.bin"/><Relationship Id="rId4" Type="http://schemas.openxmlformats.org/officeDocument/2006/relationships/image" Target="../media/image34.emf"/><Relationship Id="rId5" Type="http://schemas.openxmlformats.org/officeDocument/2006/relationships/oleObject" Target="../embeddings/oleObject24.bin"/><Relationship Id="rId6" Type="http://schemas.openxmlformats.org/officeDocument/2006/relationships/image" Target="../media/image38.emf"/><Relationship Id="rId7" Type="http://schemas.openxmlformats.org/officeDocument/2006/relationships/oleObject" Target="../embeddings/oleObject25.bin"/><Relationship Id="rId8" Type="http://schemas.openxmlformats.org/officeDocument/2006/relationships/image" Target="../media/image39.emf"/><Relationship Id="rId9" Type="http://schemas.openxmlformats.org/officeDocument/2006/relationships/oleObject" Target="../embeddings/oleObject26.bin"/><Relationship Id="rId10" Type="http://schemas.openxmlformats.org/officeDocument/2006/relationships/image" Target="../media/image40.emf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4.bin"/><Relationship Id="rId12" Type="http://schemas.openxmlformats.org/officeDocument/2006/relationships/oleObject" Target="../embeddings/oleObject35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36.bin"/><Relationship Id="rId15" Type="http://schemas.openxmlformats.org/officeDocument/2006/relationships/image" Target="../media/image49.emf"/><Relationship Id="rId16" Type="http://schemas.openxmlformats.org/officeDocument/2006/relationships/oleObject" Target="../embeddings/Microsoft_Equation3.bin"/><Relationship Id="rId17" Type="http://schemas.openxmlformats.org/officeDocument/2006/relationships/image" Target="../media/image50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61.xml"/><Relationship Id="rId3" Type="http://schemas.openxmlformats.org/officeDocument/2006/relationships/oleObject" Target="../embeddings/Microsoft_Equation2.bin"/><Relationship Id="rId4" Type="http://schemas.openxmlformats.org/officeDocument/2006/relationships/image" Target="../media/image45.emf"/><Relationship Id="rId5" Type="http://schemas.openxmlformats.org/officeDocument/2006/relationships/oleObject" Target="../embeddings/oleObject31.bin"/><Relationship Id="rId6" Type="http://schemas.openxmlformats.org/officeDocument/2006/relationships/image" Target="../media/image43.emf"/><Relationship Id="rId7" Type="http://schemas.openxmlformats.org/officeDocument/2006/relationships/oleObject" Target="../embeddings/oleObject32.bin"/><Relationship Id="rId8" Type="http://schemas.openxmlformats.org/officeDocument/2006/relationships/image" Target="../media/image46.emf"/><Relationship Id="rId9" Type="http://schemas.openxmlformats.org/officeDocument/2006/relationships/oleObject" Target="../embeddings/oleObject33.bin"/><Relationship Id="rId10" Type="http://schemas.openxmlformats.org/officeDocument/2006/relationships/image" Target="../media/image4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4" Type="http://schemas.openxmlformats.org/officeDocument/2006/relationships/image" Target="../media/image51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6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4" Type="http://schemas.openxmlformats.org/officeDocument/2006/relationships/image" Target="../media/image52.emf"/><Relationship Id="rId5" Type="http://schemas.openxmlformats.org/officeDocument/2006/relationships/oleObject" Target="../embeddings/oleObject39.bin"/><Relationship Id="rId6" Type="http://schemas.openxmlformats.org/officeDocument/2006/relationships/image" Target="../media/image53.emf"/><Relationship Id="rId7" Type="http://schemas.openxmlformats.org/officeDocument/2006/relationships/oleObject" Target="../embeddings/oleObject40.bin"/><Relationship Id="rId8" Type="http://schemas.openxmlformats.org/officeDocument/2006/relationships/image" Target="../media/image54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6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4" Type="http://schemas.openxmlformats.org/officeDocument/2006/relationships/image" Target="../media/image55.emf"/><Relationship Id="rId5" Type="http://schemas.openxmlformats.org/officeDocument/2006/relationships/image" Target="../media/image56.jpe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jpe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emf"/><Relationship Id="rId12" Type="http://schemas.openxmlformats.org/officeDocument/2006/relationships/image" Target="../media/image67.emf"/><Relationship Id="rId13" Type="http://schemas.openxmlformats.org/officeDocument/2006/relationships/image" Target="../media/image68.emf"/><Relationship Id="rId14" Type="http://schemas.openxmlformats.org/officeDocument/2006/relationships/image" Target="../media/image69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7" Type="http://schemas.openxmlformats.org/officeDocument/2006/relationships/image" Target="../media/image62.emf"/><Relationship Id="rId8" Type="http://schemas.openxmlformats.org/officeDocument/2006/relationships/image" Target="../media/image63.emf"/><Relationship Id="rId9" Type="http://schemas.openxmlformats.org/officeDocument/2006/relationships/image" Target="../media/image64.emf"/><Relationship Id="rId10" Type="http://schemas.openxmlformats.org/officeDocument/2006/relationships/image" Target="../media/image6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131.xml"/><Relationship Id="rId2" Type="http://schemas.openxmlformats.org/officeDocument/2006/relationships/notesSlide" Target="../notesSlides/notesSlide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gif"/><Relationship Id="rId1" Type="http://schemas.openxmlformats.org/officeDocument/2006/relationships/slideLayout" Target="../slideLayouts/slideLayout138.xml"/><Relationship Id="rId2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4" Type="http://schemas.openxmlformats.org/officeDocument/2006/relationships/image" Target="../media/image77.jpeg"/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20" Type="http://schemas.openxmlformats.org/officeDocument/2006/relationships/image" Target="../media/image11.emf"/><Relationship Id="rId21" Type="http://schemas.openxmlformats.org/officeDocument/2006/relationships/oleObject" Target="../embeddings/oleObject10.bin"/><Relationship Id="rId22" Type="http://schemas.openxmlformats.org/officeDocument/2006/relationships/image" Target="../media/image12.emf"/><Relationship Id="rId23" Type="http://schemas.openxmlformats.org/officeDocument/2006/relationships/oleObject" Target="../embeddings/oleObject11.bin"/><Relationship Id="rId24" Type="http://schemas.openxmlformats.org/officeDocument/2006/relationships/image" Target="../media/image13.emf"/><Relationship Id="rId10" Type="http://schemas.openxmlformats.org/officeDocument/2006/relationships/image" Target="../media/image6.emf"/><Relationship Id="rId11" Type="http://schemas.openxmlformats.org/officeDocument/2006/relationships/oleObject" Target="../embeddings/oleObject5.bin"/><Relationship Id="rId12" Type="http://schemas.openxmlformats.org/officeDocument/2006/relationships/image" Target="../media/image7.emf"/><Relationship Id="rId13" Type="http://schemas.openxmlformats.org/officeDocument/2006/relationships/oleObject" Target="../embeddings/oleObject6.bin"/><Relationship Id="rId14" Type="http://schemas.openxmlformats.org/officeDocument/2006/relationships/image" Target="../media/image8.emf"/><Relationship Id="rId15" Type="http://schemas.openxmlformats.org/officeDocument/2006/relationships/oleObject" Target="../embeddings/oleObject7.bin"/><Relationship Id="rId16" Type="http://schemas.openxmlformats.org/officeDocument/2006/relationships/image" Target="../media/image9.emf"/><Relationship Id="rId17" Type="http://schemas.openxmlformats.org/officeDocument/2006/relationships/oleObject" Target="../embeddings/oleObject8.bin"/><Relationship Id="rId18" Type="http://schemas.openxmlformats.org/officeDocument/2006/relationships/image" Target="../media/image10.emf"/><Relationship Id="rId19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61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4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4_Document4.doc"/><Relationship Id="rId4" Type="http://schemas.openxmlformats.org/officeDocument/2006/relationships/image" Target="../media/image88.emf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87.png"/><Relationship Id="rId8" Type="http://schemas.openxmlformats.org/officeDocument/2006/relationships/image" Target="../media/image83.png"/><Relationship Id="rId9" Type="http://schemas.openxmlformats.org/officeDocument/2006/relationships/image" Target="../media/image86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10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4_Document5.doc"/><Relationship Id="rId4" Type="http://schemas.openxmlformats.org/officeDocument/2006/relationships/image" Target="../media/image88.emf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87.png"/><Relationship Id="rId8" Type="http://schemas.openxmlformats.org/officeDocument/2006/relationships/image" Target="../media/image83.png"/><Relationship Id="rId9" Type="http://schemas.openxmlformats.org/officeDocument/2006/relationships/image" Target="../media/image86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10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4_Document6.doc"/><Relationship Id="rId4" Type="http://schemas.openxmlformats.org/officeDocument/2006/relationships/image" Target="../media/image88.emf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87.png"/><Relationship Id="rId8" Type="http://schemas.openxmlformats.org/officeDocument/2006/relationships/image" Target="../media/image83.png"/><Relationship Id="rId9" Type="http://schemas.openxmlformats.org/officeDocument/2006/relationships/image" Target="../media/image86.png"/><Relationship Id="rId10" Type="http://schemas.openxmlformats.org/officeDocument/2006/relationships/image" Target="../media/image91.emf"/><Relationship Id="rId11" Type="http://schemas.openxmlformats.org/officeDocument/2006/relationships/image" Target="../media/image92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10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7608" y="2245835"/>
            <a:ext cx="63179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Arial"/>
                <a:cs typeface="Arial"/>
              </a:rPr>
              <a:t>Part 3</a:t>
            </a:r>
          </a:p>
          <a:p>
            <a:r>
              <a:rPr lang="en-US" sz="3200" b="1" dirty="0">
                <a:solidFill>
                  <a:srgbClr val="800000"/>
                </a:solidFill>
              </a:rPr>
              <a:t>Monte Carlo </a:t>
            </a:r>
            <a:r>
              <a:rPr lang="en-US" sz="3200" b="1" dirty="0" smtClean="0">
                <a:solidFill>
                  <a:srgbClr val="800000"/>
                </a:solidFill>
              </a:rPr>
              <a:t>and </a:t>
            </a:r>
          </a:p>
          <a:p>
            <a:r>
              <a:rPr lang="en-US" sz="3200" b="1" dirty="0" smtClean="0">
                <a:solidFill>
                  <a:srgbClr val="800000"/>
                </a:solidFill>
              </a:rPr>
              <a:t>Free </a:t>
            </a:r>
            <a:r>
              <a:rPr lang="en-US" sz="3200" b="1" dirty="0">
                <a:solidFill>
                  <a:srgbClr val="800000"/>
                </a:solidFill>
              </a:rPr>
              <a:t>Energy Functional Method</a:t>
            </a:r>
            <a:endParaRPr lang="en-US" sz="3200" b="1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19382" y="5043770"/>
            <a:ext cx="84963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ts val="2400"/>
              </a:spcBef>
            </a:pPr>
            <a:r>
              <a:rPr lang="en-US" sz="2800" dirty="0" smtClean="0"/>
              <a:t>Donald Jacobs</a:t>
            </a:r>
            <a:r>
              <a:rPr lang="en-US" sz="2800" b="0" dirty="0" smtClean="0"/>
              <a:t>, Professor</a:t>
            </a:r>
          </a:p>
          <a:p>
            <a:pPr algn="ctr"/>
            <a:r>
              <a:rPr lang="en-US" sz="2800" b="0" dirty="0" smtClean="0">
                <a:solidFill>
                  <a:srgbClr val="00542A"/>
                </a:solidFill>
              </a:rPr>
              <a:t>Department of Physics and Optical Science</a:t>
            </a:r>
            <a:endParaRPr lang="en-US" sz="2800" b="0" dirty="0">
              <a:solidFill>
                <a:srgbClr val="00542A"/>
              </a:solidFill>
            </a:endParaRPr>
          </a:p>
        </p:txBody>
      </p:sp>
      <p:pic>
        <p:nvPicPr>
          <p:cNvPr id="5" name="Picture 6" descr="UNC Charlott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251" y="142909"/>
            <a:ext cx="3886200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79139" y="435062"/>
            <a:ext cx="2476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Contact:</a:t>
            </a:r>
          </a:p>
          <a:p>
            <a:r>
              <a:rPr lang="en-US" b="1" dirty="0" smtClean="0"/>
              <a:t>djacobs1@uncc.edu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092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Entropy Spectrum Rank Orders Interaction Strength</a:t>
            </a:r>
            <a:endParaRPr lang="en-US" sz="2400" b="1" dirty="0">
              <a:solidFill>
                <a:srgbClr val="FFFFFF"/>
              </a:solidFill>
            </a:endParaRPr>
          </a:p>
          <a:p>
            <a:pPr algn="ctr">
              <a:spcBef>
                <a:spcPts val="400"/>
              </a:spcBef>
            </a:pPr>
            <a:r>
              <a:rPr lang="en-US" sz="2000" b="1" dirty="0">
                <a:solidFill>
                  <a:srgbClr val="FFFF00"/>
                </a:solidFill>
                <a:sym typeface="Symbol" charset="0"/>
              </a:rPr>
              <a:t>Homogeneous system: An illustrative example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62467" name="TextBox 2"/>
          <p:cNvSpPr txBox="1">
            <a:spLocks noChangeArrowheads="1"/>
          </p:cNvSpPr>
          <p:nvPr/>
        </p:nvSpPr>
        <p:spPr bwMode="auto">
          <a:xfrm>
            <a:off x="2646363" y="3187700"/>
            <a:ext cx="649732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/>
              <a:t>Given:</a:t>
            </a:r>
            <a:r>
              <a:rPr lang="en-US" sz="1800" b="1" dirty="0"/>
              <a:t> </a:t>
            </a:r>
            <a:r>
              <a:rPr lang="en-US" sz="1800" b="1" dirty="0" smtClean="0">
                <a:solidFill>
                  <a:srgbClr val="800000"/>
                </a:solidFill>
              </a:rPr>
              <a:t>250 residue protein</a:t>
            </a:r>
            <a:endParaRPr lang="en-US" sz="1800" b="1" dirty="0">
              <a:solidFill>
                <a:srgbClr val="8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800" b="1" dirty="0"/>
              <a:t>Fixed </a:t>
            </a:r>
            <a:r>
              <a:rPr lang="en-US" sz="1800" dirty="0"/>
              <a:t># of </a:t>
            </a:r>
            <a:r>
              <a:rPr lang="en-US" sz="1800" b="1" dirty="0">
                <a:solidFill>
                  <a:schemeClr val="tx2"/>
                </a:solidFill>
              </a:rPr>
              <a:t>covalent bond </a:t>
            </a:r>
            <a:r>
              <a:rPr lang="en-US" sz="1800" dirty="0"/>
              <a:t>constraints = </a:t>
            </a:r>
            <a:r>
              <a:rPr lang="en-US" sz="1800" b="1" dirty="0"/>
              <a:t>N</a:t>
            </a:r>
            <a:r>
              <a:rPr lang="en-US" sz="1800" b="1" baseline="-25000" dirty="0"/>
              <a:t>1 </a:t>
            </a:r>
            <a:r>
              <a:rPr lang="en-US" sz="1800" b="1" dirty="0"/>
              <a:t>= 10800</a:t>
            </a:r>
            <a:r>
              <a:rPr lang="en-US" sz="1800" dirty="0"/>
              <a:t> = 5×2160</a:t>
            </a:r>
          </a:p>
          <a:p>
            <a:pPr>
              <a:spcAft>
                <a:spcPts val="600"/>
              </a:spcAft>
            </a:pPr>
            <a:r>
              <a:rPr lang="en-US" sz="1800" b="1" dirty="0"/>
              <a:t>Fixed</a:t>
            </a:r>
            <a:r>
              <a:rPr lang="en-US" sz="1800" dirty="0"/>
              <a:t> # of torsion angle constraints = </a:t>
            </a:r>
            <a:r>
              <a:rPr lang="en-US" sz="1800" b="1" dirty="0">
                <a:solidFill>
                  <a:srgbClr val="008000"/>
                </a:solidFill>
              </a:rPr>
              <a:t>N</a:t>
            </a:r>
            <a:r>
              <a:rPr lang="en-US" sz="1800" b="1" baseline="-25000" dirty="0">
                <a:solidFill>
                  <a:srgbClr val="008000"/>
                </a:solidFill>
              </a:rPr>
              <a:t>3</a:t>
            </a:r>
            <a:r>
              <a:rPr lang="en-US" sz="1800" b="1" dirty="0">
                <a:solidFill>
                  <a:srgbClr val="000000"/>
                </a:solidFill>
              </a:rPr>
              <a:t> + </a:t>
            </a:r>
            <a:r>
              <a:rPr lang="en-US" sz="1800" b="1" dirty="0">
                <a:solidFill>
                  <a:srgbClr val="FF0000"/>
                </a:solidFill>
              </a:rPr>
              <a:t>N</a:t>
            </a:r>
            <a:r>
              <a:rPr lang="en-US" sz="1800" b="1" baseline="-25000" dirty="0">
                <a:solidFill>
                  <a:srgbClr val="FF0000"/>
                </a:solidFill>
              </a:rPr>
              <a:t>4</a:t>
            </a:r>
            <a:r>
              <a:rPr lang="en-US" sz="1800" b="1" dirty="0"/>
              <a:t> = 1200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</a:rPr>
              <a:t>Variable</a:t>
            </a:r>
            <a:r>
              <a:rPr lang="en-US" sz="1800" dirty="0">
                <a:solidFill>
                  <a:srgbClr val="000000"/>
                </a:solidFill>
              </a:rPr>
              <a:t> # of </a:t>
            </a:r>
            <a:r>
              <a:rPr lang="en-US" sz="1800" b="1" dirty="0">
                <a:solidFill>
                  <a:srgbClr val="000099"/>
                </a:solidFill>
              </a:rPr>
              <a:t>H-bond</a:t>
            </a:r>
            <a:r>
              <a:rPr lang="en-US" sz="1800" dirty="0">
                <a:solidFill>
                  <a:srgbClr val="000000"/>
                </a:solidFill>
              </a:rPr>
              <a:t> constraints = 0 ≤ </a:t>
            </a:r>
            <a:r>
              <a:rPr lang="en-US" sz="1800" b="1" dirty="0">
                <a:solidFill>
                  <a:srgbClr val="000099"/>
                </a:solidFill>
              </a:rPr>
              <a:t>N</a:t>
            </a:r>
            <a:r>
              <a:rPr lang="en-US" sz="1800" b="1" baseline="-25000" dirty="0">
                <a:solidFill>
                  <a:srgbClr val="000099"/>
                </a:solidFill>
              </a:rPr>
              <a:t>2</a:t>
            </a:r>
            <a:r>
              <a:rPr lang="en-US" sz="1800" b="1" dirty="0">
                <a:solidFill>
                  <a:srgbClr val="000099"/>
                </a:solidFill>
              </a:rPr>
              <a:t> </a:t>
            </a:r>
            <a:r>
              <a:rPr lang="en-US" sz="1800" dirty="0"/>
              <a:t>≤ </a:t>
            </a:r>
            <a:r>
              <a:rPr lang="en-US" sz="1800" dirty="0" smtClean="0"/>
              <a:t>1200 </a:t>
            </a:r>
            <a:r>
              <a:rPr lang="en-US" sz="1800" dirty="0"/>
              <a:t>= </a:t>
            </a:r>
            <a:r>
              <a:rPr lang="en-US" sz="1800" dirty="0" smtClean="0"/>
              <a:t>3×</a:t>
            </a:r>
            <a:r>
              <a:rPr lang="en-US" sz="1800" dirty="0"/>
              <a:t>400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</a:rPr>
              <a:t>Variable</a:t>
            </a:r>
            <a:r>
              <a:rPr lang="en-US" sz="1800" dirty="0">
                <a:solidFill>
                  <a:srgbClr val="000000"/>
                </a:solidFill>
              </a:rPr>
              <a:t> # of </a:t>
            </a:r>
            <a:r>
              <a:rPr lang="en-US" sz="1800" b="1" dirty="0">
                <a:solidFill>
                  <a:srgbClr val="008000"/>
                </a:solidFill>
              </a:rPr>
              <a:t>native torsion</a:t>
            </a:r>
            <a:r>
              <a:rPr lang="en-US" sz="1800" dirty="0">
                <a:solidFill>
                  <a:srgbClr val="000000"/>
                </a:solidFill>
              </a:rPr>
              <a:t> constraints = 0 ≤ </a:t>
            </a:r>
            <a:r>
              <a:rPr lang="en-US" sz="1800" b="1" dirty="0">
                <a:solidFill>
                  <a:srgbClr val="008000"/>
                </a:solidFill>
              </a:rPr>
              <a:t>N</a:t>
            </a:r>
            <a:r>
              <a:rPr lang="en-US" sz="1800" b="1" baseline="-25000" dirty="0">
                <a:solidFill>
                  <a:srgbClr val="008000"/>
                </a:solidFill>
              </a:rPr>
              <a:t>3</a:t>
            </a:r>
            <a:r>
              <a:rPr lang="en-US" sz="1800" b="1" dirty="0">
                <a:solidFill>
                  <a:srgbClr val="000099"/>
                </a:solidFill>
              </a:rPr>
              <a:t> </a:t>
            </a:r>
            <a:r>
              <a:rPr lang="en-US" sz="1800" dirty="0"/>
              <a:t>≤ 1200</a:t>
            </a:r>
            <a:r>
              <a:rPr lang="en-US" sz="1800" b="1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>
                <a:solidFill>
                  <a:srgbClr val="008000"/>
                </a:solidFill>
              </a:rPr>
              <a:t> </a:t>
            </a:r>
            <a:r>
              <a:rPr lang="en-US" sz="1800" dirty="0"/>
              <a:t> </a:t>
            </a:r>
          </a:p>
          <a:p>
            <a:endParaRPr lang="en-US" sz="1800" dirty="0"/>
          </a:p>
        </p:txBody>
      </p:sp>
      <p:sp>
        <p:nvSpPr>
          <p:cNvPr id="62468" name="TextBox 32"/>
          <p:cNvSpPr txBox="1">
            <a:spLocks noChangeArrowheads="1"/>
          </p:cNvSpPr>
          <p:nvPr/>
        </p:nvSpPr>
        <p:spPr bwMode="auto">
          <a:xfrm>
            <a:off x="5359400" y="974725"/>
            <a:ext cx="3111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latin typeface="Times New Roman" charset="0"/>
              </a:rPr>
              <a:t>    </a:t>
            </a:r>
            <a:r>
              <a:rPr lang="en-US" sz="3600">
                <a:latin typeface="Times New Roman" charset="0"/>
              </a:rPr>
              <a:t>γ</a:t>
            </a:r>
            <a:r>
              <a:rPr lang="en-US" sz="3600" baseline="-25000">
                <a:latin typeface="Times New Roman" charset="0"/>
              </a:rPr>
              <a:t>1</a:t>
            </a:r>
            <a:r>
              <a:rPr lang="en-US">
                <a:latin typeface="Times New Roman" charset="0"/>
              </a:rPr>
              <a:t> </a:t>
            </a:r>
            <a:r>
              <a:rPr lang="en-US" b="1">
                <a:latin typeface="Times New Roman" charset="0"/>
              </a:rPr>
              <a:t>&lt;</a:t>
            </a:r>
            <a:r>
              <a:rPr lang="en-US">
                <a:latin typeface="Times New Roman" charset="0"/>
              </a:rPr>
              <a:t> </a:t>
            </a:r>
            <a:r>
              <a:rPr lang="en-US" sz="3600">
                <a:solidFill>
                  <a:srgbClr val="000099"/>
                </a:solidFill>
                <a:latin typeface="Times New Roman" charset="0"/>
              </a:rPr>
              <a:t>γ</a:t>
            </a:r>
            <a:r>
              <a:rPr lang="en-US" sz="3600" baseline="-25000">
                <a:solidFill>
                  <a:srgbClr val="000099"/>
                </a:solidFill>
                <a:latin typeface="Times New Roman" charset="0"/>
              </a:rPr>
              <a:t>2</a:t>
            </a:r>
            <a:r>
              <a:rPr lang="en-US">
                <a:latin typeface="Times New Roman" charset="0"/>
              </a:rPr>
              <a:t> </a:t>
            </a:r>
            <a:r>
              <a:rPr lang="en-US" b="1">
                <a:latin typeface="Times New Roman" charset="0"/>
              </a:rPr>
              <a:t>&lt;</a:t>
            </a:r>
            <a:r>
              <a:rPr lang="en-US">
                <a:latin typeface="Times New Roman" charset="0"/>
              </a:rPr>
              <a:t> </a:t>
            </a:r>
            <a:r>
              <a:rPr lang="en-US" sz="3600">
                <a:solidFill>
                  <a:srgbClr val="008000"/>
                </a:solidFill>
                <a:latin typeface="Times New Roman" charset="0"/>
              </a:rPr>
              <a:t>γ</a:t>
            </a:r>
            <a:r>
              <a:rPr lang="en-US" sz="3600" baseline="-25000">
                <a:solidFill>
                  <a:srgbClr val="008000"/>
                </a:solidFill>
                <a:latin typeface="Times New Roman" charset="0"/>
              </a:rPr>
              <a:t>3</a:t>
            </a:r>
            <a:r>
              <a:rPr lang="en-US">
                <a:latin typeface="Times New Roman" charset="0"/>
              </a:rPr>
              <a:t> </a:t>
            </a:r>
            <a:r>
              <a:rPr lang="en-US" b="1">
                <a:latin typeface="Times New Roman" charset="0"/>
              </a:rPr>
              <a:t>&lt;</a:t>
            </a:r>
            <a:r>
              <a:rPr lang="en-US">
                <a:latin typeface="Times New Roman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Times New Roman" charset="0"/>
              </a:rPr>
              <a:t>γ</a:t>
            </a:r>
            <a:r>
              <a:rPr lang="en-US" sz="3600" baseline="-25000">
                <a:solidFill>
                  <a:srgbClr val="FF0000"/>
                </a:solidFill>
                <a:latin typeface="Times New Roman" charset="0"/>
              </a:rPr>
              <a:t>4</a:t>
            </a:r>
            <a:r>
              <a:rPr lang="en-US">
                <a:latin typeface="Times New Roman" charset="0"/>
              </a:rPr>
              <a:t> </a:t>
            </a:r>
            <a:r>
              <a:rPr lang="en-US" sz="1800">
                <a:latin typeface="Times New Roman" charset="0"/>
              </a:rPr>
              <a:t>  </a:t>
            </a:r>
            <a:r>
              <a:rPr lang="en-US"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62469" name="TextBox 33"/>
          <p:cNvSpPr txBox="1">
            <a:spLocks noChangeArrowheads="1"/>
          </p:cNvSpPr>
          <p:nvPr/>
        </p:nvSpPr>
        <p:spPr bwMode="auto">
          <a:xfrm>
            <a:off x="2895600" y="1152525"/>
            <a:ext cx="27384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b="1"/>
              <a:t>RANK ORDER: </a:t>
            </a:r>
          </a:p>
        </p:txBody>
      </p:sp>
      <p:cxnSp>
        <p:nvCxnSpPr>
          <p:cNvPr id="62470" name="Straight Connector 21"/>
          <p:cNvCxnSpPr>
            <a:cxnSpLocks noChangeShapeType="1"/>
          </p:cNvCxnSpPr>
          <p:nvPr/>
        </p:nvCxnSpPr>
        <p:spPr bwMode="auto">
          <a:xfrm rot="5400000">
            <a:off x="-2020887" y="4203700"/>
            <a:ext cx="4929188" cy="1587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 type="stealth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471" name="TextBox 26"/>
          <p:cNvSpPr txBox="1">
            <a:spLocks noChangeArrowheads="1"/>
          </p:cNvSpPr>
          <p:nvPr/>
        </p:nvSpPr>
        <p:spPr bwMode="auto">
          <a:xfrm>
            <a:off x="152400" y="1206500"/>
            <a:ext cx="19288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stack of bars</a:t>
            </a:r>
          </a:p>
        </p:txBody>
      </p:sp>
      <p:cxnSp>
        <p:nvCxnSpPr>
          <p:cNvPr id="62472" name="Straight Connector 29"/>
          <p:cNvCxnSpPr>
            <a:cxnSpLocks noChangeShapeType="1"/>
          </p:cNvCxnSpPr>
          <p:nvPr/>
        </p:nvCxnSpPr>
        <p:spPr bwMode="auto">
          <a:xfrm flipV="1">
            <a:off x="571500" y="4872038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73" name="Straight Connector 30"/>
          <p:cNvCxnSpPr>
            <a:cxnSpLocks noChangeShapeType="1"/>
          </p:cNvCxnSpPr>
          <p:nvPr/>
        </p:nvCxnSpPr>
        <p:spPr bwMode="auto">
          <a:xfrm flipV="1">
            <a:off x="571500" y="4830763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74" name="Straight Connector 31"/>
          <p:cNvCxnSpPr>
            <a:cxnSpLocks noChangeShapeType="1"/>
          </p:cNvCxnSpPr>
          <p:nvPr/>
        </p:nvCxnSpPr>
        <p:spPr bwMode="auto">
          <a:xfrm flipV="1">
            <a:off x="571500" y="4787900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75" name="Straight Connector 33"/>
          <p:cNvCxnSpPr>
            <a:cxnSpLocks noChangeShapeType="1"/>
          </p:cNvCxnSpPr>
          <p:nvPr/>
        </p:nvCxnSpPr>
        <p:spPr bwMode="auto">
          <a:xfrm flipV="1">
            <a:off x="571500" y="2281238"/>
            <a:ext cx="711200" cy="127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76" name="Straight Connector 34"/>
          <p:cNvCxnSpPr>
            <a:cxnSpLocks noChangeShapeType="1"/>
          </p:cNvCxnSpPr>
          <p:nvPr/>
        </p:nvCxnSpPr>
        <p:spPr bwMode="auto">
          <a:xfrm flipV="1">
            <a:off x="571500" y="2471738"/>
            <a:ext cx="711200" cy="127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77" name="Straight Connector 35"/>
          <p:cNvCxnSpPr>
            <a:cxnSpLocks noChangeShapeType="1"/>
          </p:cNvCxnSpPr>
          <p:nvPr/>
        </p:nvCxnSpPr>
        <p:spPr bwMode="auto">
          <a:xfrm flipV="1">
            <a:off x="571500" y="2408238"/>
            <a:ext cx="711200" cy="127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78" name="Straight Connector 36"/>
          <p:cNvCxnSpPr>
            <a:cxnSpLocks noChangeShapeType="1"/>
          </p:cNvCxnSpPr>
          <p:nvPr/>
        </p:nvCxnSpPr>
        <p:spPr bwMode="auto">
          <a:xfrm flipV="1">
            <a:off x="571500" y="2366963"/>
            <a:ext cx="711200" cy="127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79" name="Straight Connector 37"/>
          <p:cNvCxnSpPr>
            <a:cxnSpLocks noChangeShapeType="1"/>
          </p:cNvCxnSpPr>
          <p:nvPr/>
        </p:nvCxnSpPr>
        <p:spPr bwMode="auto">
          <a:xfrm flipV="1">
            <a:off x="571500" y="2324100"/>
            <a:ext cx="711200" cy="127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2480" name="Group 45"/>
          <p:cNvGrpSpPr>
            <a:grpSpLocks/>
          </p:cNvGrpSpPr>
          <p:nvPr/>
        </p:nvGrpSpPr>
        <p:grpSpPr bwMode="auto">
          <a:xfrm>
            <a:off x="927100" y="5410200"/>
            <a:ext cx="36513" cy="163513"/>
            <a:chOff x="1689101" y="5558373"/>
            <a:chExt cx="36576" cy="163566"/>
          </a:xfrm>
        </p:grpSpPr>
        <p:sp>
          <p:nvSpPr>
            <p:cNvPr id="62577" name="Oval 42"/>
            <p:cNvSpPr>
              <a:spLocks noChangeAspect="1"/>
            </p:cNvSpPr>
            <p:nvPr/>
          </p:nvSpPr>
          <p:spPr bwMode="auto">
            <a:xfrm>
              <a:off x="1689101" y="5685363"/>
              <a:ext cx="36576" cy="3657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78" name="Oval 43"/>
            <p:cNvSpPr>
              <a:spLocks noChangeAspect="1"/>
            </p:cNvSpPr>
            <p:nvPr/>
          </p:nvSpPr>
          <p:spPr bwMode="auto">
            <a:xfrm>
              <a:off x="1689101" y="5558373"/>
              <a:ext cx="36576" cy="3657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79" name="Oval 44"/>
            <p:cNvSpPr>
              <a:spLocks noChangeAspect="1"/>
            </p:cNvSpPr>
            <p:nvPr/>
          </p:nvSpPr>
          <p:spPr bwMode="auto">
            <a:xfrm>
              <a:off x="1689101" y="5621868"/>
              <a:ext cx="36576" cy="3657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62481" name="Straight Connector 61"/>
          <p:cNvCxnSpPr>
            <a:cxnSpLocks noChangeShapeType="1"/>
          </p:cNvCxnSpPr>
          <p:nvPr/>
        </p:nvCxnSpPr>
        <p:spPr bwMode="auto">
          <a:xfrm flipV="1">
            <a:off x="571500" y="6176963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82" name="Straight Connector 62"/>
          <p:cNvCxnSpPr>
            <a:cxnSpLocks noChangeShapeType="1"/>
          </p:cNvCxnSpPr>
          <p:nvPr/>
        </p:nvCxnSpPr>
        <p:spPr bwMode="auto">
          <a:xfrm flipV="1">
            <a:off x="571500" y="6345238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83" name="Straight Connector 63"/>
          <p:cNvCxnSpPr>
            <a:cxnSpLocks noChangeShapeType="1"/>
          </p:cNvCxnSpPr>
          <p:nvPr/>
        </p:nvCxnSpPr>
        <p:spPr bwMode="auto">
          <a:xfrm flipV="1">
            <a:off x="571500" y="6303963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84" name="Straight Connector 64"/>
          <p:cNvCxnSpPr>
            <a:cxnSpLocks noChangeShapeType="1"/>
          </p:cNvCxnSpPr>
          <p:nvPr/>
        </p:nvCxnSpPr>
        <p:spPr bwMode="auto">
          <a:xfrm flipV="1">
            <a:off x="571500" y="6261100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85" name="Straight Connector 65"/>
          <p:cNvCxnSpPr>
            <a:cxnSpLocks noChangeShapeType="1"/>
          </p:cNvCxnSpPr>
          <p:nvPr/>
        </p:nvCxnSpPr>
        <p:spPr bwMode="auto">
          <a:xfrm flipV="1">
            <a:off x="571500" y="6218238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86" name="Straight Connector 70"/>
          <p:cNvCxnSpPr>
            <a:cxnSpLocks noChangeShapeType="1"/>
          </p:cNvCxnSpPr>
          <p:nvPr/>
        </p:nvCxnSpPr>
        <p:spPr bwMode="auto">
          <a:xfrm flipV="1">
            <a:off x="571500" y="2509838"/>
            <a:ext cx="711200" cy="127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87" name="Straight Connector 71"/>
          <p:cNvCxnSpPr>
            <a:cxnSpLocks noChangeShapeType="1"/>
          </p:cNvCxnSpPr>
          <p:nvPr/>
        </p:nvCxnSpPr>
        <p:spPr bwMode="auto">
          <a:xfrm flipV="1">
            <a:off x="571500" y="2679700"/>
            <a:ext cx="711200" cy="127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88" name="Straight Connector 72"/>
          <p:cNvCxnSpPr>
            <a:cxnSpLocks noChangeShapeType="1"/>
          </p:cNvCxnSpPr>
          <p:nvPr/>
        </p:nvCxnSpPr>
        <p:spPr bwMode="auto">
          <a:xfrm flipV="1">
            <a:off x="571500" y="2636838"/>
            <a:ext cx="711200" cy="127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89" name="Straight Connector 73"/>
          <p:cNvCxnSpPr>
            <a:cxnSpLocks noChangeShapeType="1"/>
          </p:cNvCxnSpPr>
          <p:nvPr/>
        </p:nvCxnSpPr>
        <p:spPr bwMode="auto">
          <a:xfrm flipV="1">
            <a:off x="571500" y="2595563"/>
            <a:ext cx="711200" cy="127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90" name="Straight Connector 74"/>
          <p:cNvCxnSpPr>
            <a:cxnSpLocks noChangeShapeType="1"/>
          </p:cNvCxnSpPr>
          <p:nvPr/>
        </p:nvCxnSpPr>
        <p:spPr bwMode="auto">
          <a:xfrm flipV="1">
            <a:off x="571500" y="2552700"/>
            <a:ext cx="711200" cy="127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91" name="Straight Connector 75"/>
          <p:cNvCxnSpPr>
            <a:cxnSpLocks noChangeShapeType="1"/>
          </p:cNvCxnSpPr>
          <p:nvPr/>
        </p:nvCxnSpPr>
        <p:spPr bwMode="auto">
          <a:xfrm flipV="1">
            <a:off x="571500" y="2717800"/>
            <a:ext cx="711200" cy="127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92" name="Straight Connector 80"/>
          <p:cNvCxnSpPr>
            <a:cxnSpLocks noChangeShapeType="1"/>
          </p:cNvCxnSpPr>
          <p:nvPr/>
        </p:nvCxnSpPr>
        <p:spPr bwMode="auto">
          <a:xfrm flipV="1">
            <a:off x="571500" y="1917700"/>
            <a:ext cx="711200" cy="127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93" name="Straight Connector 82"/>
          <p:cNvCxnSpPr>
            <a:cxnSpLocks noChangeShapeType="1"/>
          </p:cNvCxnSpPr>
          <p:nvPr/>
        </p:nvCxnSpPr>
        <p:spPr bwMode="auto">
          <a:xfrm flipV="1">
            <a:off x="571500" y="2044700"/>
            <a:ext cx="711200" cy="127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94" name="Straight Connector 83"/>
          <p:cNvCxnSpPr>
            <a:cxnSpLocks noChangeShapeType="1"/>
          </p:cNvCxnSpPr>
          <p:nvPr/>
        </p:nvCxnSpPr>
        <p:spPr bwMode="auto">
          <a:xfrm flipV="1">
            <a:off x="571500" y="2001838"/>
            <a:ext cx="711200" cy="127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95" name="Straight Connector 84"/>
          <p:cNvCxnSpPr>
            <a:cxnSpLocks noChangeShapeType="1"/>
          </p:cNvCxnSpPr>
          <p:nvPr/>
        </p:nvCxnSpPr>
        <p:spPr bwMode="auto">
          <a:xfrm flipV="1">
            <a:off x="571500" y="1960563"/>
            <a:ext cx="711200" cy="127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96" name="Straight Connector 85"/>
          <p:cNvCxnSpPr>
            <a:cxnSpLocks noChangeShapeType="1"/>
          </p:cNvCxnSpPr>
          <p:nvPr/>
        </p:nvCxnSpPr>
        <p:spPr bwMode="auto">
          <a:xfrm flipV="1">
            <a:off x="571500" y="5757863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97" name="Straight Connector 86"/>
          <p:cNvCxnSpPr>
            <a:cxnSpLocks noChangeShapeType="1"/>
          </p:cNvCxnSpPr>
          <p:nvPr/>
        </p:nvCxnSpPr>
        <p:spPr bwMode="auto">
          <a:xfrm flipV="1">
            <a:off x="571500" y="5926138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98" name="Straight Connector 87"/>
          <p:cNvCxnSpPr>
            <a:cxnSpLocks noChangeShapeType="1"/>
          </p:cNvCxnSpPr>
          <p:nvPr/>
        </p:nvCxnSpPr>
        <p:spPr bwMode="auto">
          <a:xfrm flipV="1">
            <a:off x="571500" y="5884863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99" name="Straight Connector 88"/>
          <p:cNvCxnSpPr>
            <a:cxnSpLocks noChangeShapeType="1"/>
          </p:cNvCxnSpPr>
          <p:nvPr/>
        </p:nvCxnSpPr>
        <p:spPr bwMode="auto">
          <a:xfrm flipV="1">
            <a:off x="571500" y="5842000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00" name="Straight Connector 89"/>
          <p:cNvCxnSpPr>
            <a:cxnSpLocks noChangeShapeType="1"/>
          </p:cNvCxnSpPr>
          <p:nvPr/>
        </p:nvCxnSpPr>
        <p:spPr bwMode="auto">
          <a:xfrm flipV="1">
            <a:off x="571500" y="5799138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01" name="Straight Connector 90"/>
          <p:cNvCxnSpPr>
            <a:cxnSpLocks noChangeShapeType="1"/>
          </p:cNvCxnSpPr>
          <p:nvPr/>
        </p:nvCxnSpPr>
        <p:spPr bwMode="auto">
          <a:xfrm flipV="1">
            <a:off x="571500" y="5964238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02" name="Straight Connector 91"/>
          <p:cNvCxnSpPr>
            <a:cxnSpLocks noChangeShapeType="1"/>
          </p:cNvCxnSpPr>
          <p:nvPr/>
        </p:nvCxnSpPr>
        <p:spPr bwMode="auto">
          <a:xfrm flipV="1">
            <a:off x="571500" y="6134100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03" name="Straight Connector 92"/>
          <p:cNvCxnSpPr>
            <a:cxnSpLocks noChangeShapeType="1"/>
          </p:cNvCxnSpPr>
          <p:nvPr/>
        </p:nvCxnSpPr>
        <p:spPr bwMode="auto">
          <a:xfrm flipV="1">
            <a:off x="571500" y="6091238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04" name="Straight Connector 93"/>
          <p:cNvCxnSpPr>
            <a:cxnSpLocks noChangeShapeType="1"/>
          </p:cNvCxnSpPr>
          <p:nvPr/>
        </p:nvCxnSpPr>
        <p:spPr bwMode="auto">
          <a:xfrm flipV="1">
            <a:off x="571500" y="6049963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05" name="Straight Connector 94"/>
          <p:cNvCxnSpPr>
            <a:cxnSpLocks noChangeShapeType="1"/>
          </p:cNvCxnSpPr>
          <p:nvPr/>
        </p:nvCxnSpPr>
        <p:spPr bwMode="auto">
          <a:xfrm flipV="1">
            <a:off x="571500" y="6007100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06" name="Straight Connector 96"/>
          <p:cNvCxnSpPr>
            <a:cxnSpLocks noChangeShapeType="1"/>
          </p:cNvCxnSpPr>
          <p:nvPr/>
        </p:nvCxnSpPr>
        <p:spPr bwMode="auto">
          <a:xfrm flipV="1">
            <a:off x="571500" y="5715000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07" name="Straight Connector 97"/>
          <p:cNvCxnSpPr>
            <a:cxnSpLocks noChangeShapeType="1"/>
          </p:cNvCxnSpPr>
          <p:nvPr/>
        </p:nvCxnSpPr>
        <p:spPr bwMode="auto">
          <a:xfrm flipV="1">
            <a:off x="571500" y="5672138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08" name="Straight Connector 98"/>
          <p:cNvCxnSpPr>
            <a:cxnSpLocks noChangeShapeType="1"/>
          </p:cNvCxnSpPr>
          <p:nvPr/>
        </p:nvCxnSpPr>
        <p:spPr bwMode="auto">
          <a:xfrm flipV="1">
            <a:off x="571500" y="5630863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09" name="Straight Connector 115"/>
          <p:cNvCxnSpPr>
            <a:cxnSpLocks noChangeShapeType="1"/>
          </p:cNvCxnSpPr>
          <p:nvPr/>
        </p:nvCxnSpPr>
        <p:spPr bwMode="auto">
          <a:xfrm flipV="1">
            <a:off x="571500" y="5126038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10" name="Straight Connector 116"/>
          <p:cNvCxnSpPr>
            <a:cxnSpLocks noChangeShapeType="1"/>
          </p:cNvCxnSpPr>
          <p:nvPr/>
        </p:nvCxnSpPr>
        <p:spPr bwMode="auto">
          <a:xfrm flipV="1">
            <a:off x="571500" y="5295900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11" name="Straight Connector 117"/>
          <p:cNvCxnSpPr>
            <a:cxnSpLocks noChangeShapeType="1"/>
          </p:cNvCxnSpPr>
          <p:nvPr/>
        </p:nvCxnSpPr>
        <p:spPr bwMode="auto">
          <a:xfrm flipV="1">
            <a:off x="571500" y="5253038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12" name="Straight Connector 118"/>
          <p:cNvCxnSpPr>
            <a:cxnSpLocks noChangeShapeType="1"/>
          </p:cNvCxnSpPr>
          <p:nvPr/>
        </p:nvCxnSpPr>
        <p:spPr bwMode="auto">
          <a:xfrm flipV="1">
            <a:off x="571500" y="5211763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13" name="Straight Connector 119"/>
          <p:cNvCxnSpPr>
            <a:cxnSpLocks noChangeShapeType="1"/>
          </p:cNvCxnSpPr>
          <p:nvPr/>
        </p:nvCxnSpPr>
        <p:spPr bwMode="auto">
          <a:xfrm flipV="1">
            <a:off x="571500" y="5168900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14" name="Straight Connector 120"/>
          <p:cNvCxnSpPr>
            <a:cxnSpLocks noChangeShapeType="1"/>
          </p:cNvCxnSpPr>
          <p:nvPr/>
        </p:nvCxnSpPr>
        <p:spPr bwMode="auto">
          <a:xfrm flipV="1">
            <a:off x="571500" y="5334000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15" name="Straight Connector 125"/>
          <p:cNvCxnSpPr>
            <a:cxnSpLocks noChangeShapeType="1"/>
          </p:cNvCxnSpPr>
          <p:nvPr/>
        </p:nvCxnSpPr>
        <p:spPr bwMode="auto">
          <a:xfrm flipV="1">
            <a:off x="571500" y="4914900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16" name="Straight Connector 126"/>
          <p:cNvCxnSpPr>
            <a:cxnSpLocks noChangeShapeType="1"/>
          </p:cNvCxnSpPr>
          <p:nvPr/>
        </p:nvCxnSpPr>
        <p:spPr bwMode="auto">
          <a:xfrm flipV="1">
            <a:off x="571500" y="5084763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17" name="Straight Connector 127"/>
          <p:cNvCxnSpPr>
            <a:cxnSpLocks noChangeShapeType="1"/>
          </p:cNvCxnSpPr>
          <p:nvPr/>
        </p:nvCxnSpPr>
        <p:spPr bwMode="auto">
          <a:xfrm flipV="1">
            <a:off x="571500" y="5041900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18" name="Straight Connector 128"/>
          <p:cNvCxnSpPr>
            <a:cxnSpLocks noChangeShapeType="1"/>
          </p:cNvCxnSpPr>
          <p:nvPr/>
        </p:nvCxnSpPr>
        <p:spPr bwMode="auto">
          <a:xfrm flipV="1">
            <a:off x="571500" y="4999038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19" name="Straight Connector 129"/>
          <p:cNvCxnSpPr>
            <a:cxnSpLocks noChangeShapeType="1"/>
          </p:cNvCxnSpPr>
          <p:nvPr/>
        </p:nvCxnSpPr>
        <p:spPr bwMode="auto">
          <a:xfrm flipV="1">
            <a:off x="571500" y="4957763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20" name="Straight Connector 130"/>
          <p:cNvCxnSpPr>
            <a:cxnSpLocks noChangeShapeType="1"/>
          </p:cNvCxnSpPr>
          <p:nvPr/>
        </p:nvCxnSpPr>
        <p:spPr bwMode="auto">
          <a:xfrm flipV="1">
            <a:off x="571500" y="6383338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21" name="Straight Connector 132"/>
          <p:cNvCxnSpPr>
            <a:cxnSpLocks noChangeShapeType="1"/>
          </p:cNvCxnSpPr>
          <p:nvPr/>
        </p:nvCxnSpPr>
        <p:spPr bwMode="auto">
          <a:xfrm flipV="1">
            <a:off x="571500" y="6637338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22" name="Straight Connector 133"/>
          <p:cNvCxnSpPr>
            <a:cxnSpLocks noChangeShapeType="1"/>
          </p:cNvCxnSpPr>
          <p:nvPr/>
        </p:nvCxnSpPr>
        <p:spPr bwMode="auto">
          <a:xfrm flipV="1">
            <a:off x="571500" y="6596063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23" name="Straight Connector 134"/>
          <p:cNvCxnSpPr>
            <a:cxnSpLocks noChangeShapeType="1"/>
          </p:cNvCxnSpPr>
          <p:nvPr/>
        </p:nvCxnSpPr>
        <p:spPr bwMode="auto">
          <a:xfrm flipV="1">
            <a:off x="571500" y="6426200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24" name="Straight Connector 135"/>
          <p:cNvCxnSpPr>
            <a:cxnSpLocks noChangeShapeType="1"/>
          </p:cNvCxnSpPr>
          <p:nvPr/>
        </p:nvCxnSpPr>
        <p:spPr bwMode="auto">
          <a:xfrm flipV="1">
            <a:off x="571500" y="6553200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25" name="Straight Connector 136"/>
          <p:cNvCxnSpPr>
            <a:cxnSpLocks noChangeShapeType="1"/>
          </p:cNvCxnSpPr>
          <p:nvPr/>
        </p:nvCxnSpPr>
        <p:spPr bwMode="auto">
          <a:xfrm flipV="1">
            <a:off x="571500" y="6510338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26" name="Straight Connector 137"/>
          <p:cNvCxnSpPr>
            <a:cxnSpLocks noChangeShapeType="1"/>
          </p:cNvCxnSpPr>
          <p:nvPr/>
        </p:nvCxnSpPr>
        <p:spPr bwMode="auto">
          <a:xfrm flipV="1">
            <a:off x="571500" y="6469063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27" name="Straight Connector 138"/>
          <p:cNvCxnSpPr>
            <a:cxnSpLocks noChangeShapeType="1"/>
          </p:cNvCxnSpPr>
          <p:nvPr/>
        </p:nvCxnSpPr>
        <p:spPr bwMode="auto">
          <a:xfrm flipV="1">
            <a:off x="571500" y="4703763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28" name="Straight Connector 139"/>
          <p:cNvCxnSpPr>
            <a:cxnSpLocks noChangeShapeType="1"/>
          </p:cNvCxnSpPr>
          <p:nvPr/>
        </p:nvCxnSpPr>
        <p:spPr bwMode="auto">
          <a:xfrm flipV="1">
            <a:off x="571500" y="4745038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29" name="Straight Connector 140"/>
          <p:cNvCxnSpPr>
            <a:cxnSpLocks noChangeShapeType="1"/>
          </p:cNvCxnSpPr>
          <p:nvPr/>
        </p:nvCxnSpPr>
        <p:spPr bwMode="auto">
          <a:xfrm flipV="1">
            <a:off x="571500" y="4081463"/>
            <a:ext cx="711200" cy="1270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30" name="Straight Connector 141"/>
          <p:cNvCxnSpPr>
            <a:cxnSpLocks noChangeShapeType="1"/>
          </p:cNvCxnSpPr>
          <p:nvPr/>
        </p:nvCxnSpPr>
        <p:spPr bwMode="auto">
          <a:xfrm flipV="1">
            <a:off x="571500" y="4249738"/>
            <a:ext cx="711200" cy="1270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31" name="Straight Connector 142"/>
          <p:cNvCxnSpPr>
            <a:cxnSpLocks noChangeShapeType="1"/>
          </p:cNvCxnSpPr>
          <p:nvPr/>
        </p:nvCxnSpPr>
        <p:spPr bwMode="auto">
          <a:xfrm flipV="1">
            <a:off x="571500" y="4208463"/>
            <a:ext cx="711200" cy="1270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32" name="Straight Connector 143"/>
          <p:cNvCxnSpPr>
            <a:cxnSpLocks noChangeShapeType="1"/>
          </p:cNvCxnSpPr>
          <p:nvPr/>
        </p:nvCxnSpPr>
        <p:spPr bwMode="auto">
          <a:xfrm flipV="1">
            <a:off x="571500" y="4165600"/>
            <a:ext cx="711200" cy="1270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33" name="Straight Connector 144"/>
          <p:cNvCxnSpPr>
            <a:cxnSpLocks noChangeShapeType="1"/>
          </p:cNvCxnSpPr>
          <p:nvPr/>
        </p:nvCxnSpPr>
        <p:spPr bwMode="auto">
          <a:xfrm flipV="1">
            <a:off x="571500" y="4122738"/>
            <a:ext cx="711200" cy="1270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34" name="Straight Connector 145"/>
          <p:cNvCxnSpPr>
            <a:cxnSpLocks noChangeShapeType="1"/>
          </p:cNvCxnSpPr>
          <p:nvPr/>
        </p:nvCxnSpPr>
        <p:spPr bwMode="auto">
          <a:xfrm flipV="1">
            <a:off x="571500" y="4287838"/>
            <a:ext cx="711200" cy="1270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35" name="Straight Connector 146"/>
          <p:cNvCxnSpPr>
            <a:cxnSpLocks noChangeShapeType="1"/>
          </p:cNvCxnSpPr>
          <p:nvPr/>
        </p:nvCxnSpPr>
        <p:spPr bwMode="auto">
          <a:xfrm flipV="1">
            <a:off x="571500" y="4457700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36" name="Straight Connector 147"/>
          <p:cNvCxnSpPr>
            <a:cxnSpLocks noChangeShapeType="1"/>
          </p:cNvCxnSpPr>
          <p:nvPr/>
        </p:nvCxnSpPr>
        <p:spPr bwMode="auto">
          <a:xfrm flipV="1">
            <a:off x="571500" y="4414838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37" name="Straight Connector 148"/>
          <p:cNvCxnSpPr>
            <a:cxnSpLocks noChangeShapeType="1"/>
          </p:cNvCxnSpPr>
          <p:nvPr/>
        </p:nvCxnSpPr>
        <p:spPr bwMode="auto">
          <a:xfrm flipV="1">
            <a:off x="571500" y="4373563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38" name="Straight Connector 150"/>
          <p:cNvCxnSpPr>
            <a:cxnSpLocks noChangeShapeType="1"/>
          </p:cNvCxnSpPr>
          <p:nvPr/>
        </p:nvCxnSpPr>
        <p:spPr bwMode="auto">
          <a:xfrm flipV="1">
            <a:off x="571500" y="4495800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39" name="Straight Connector 151"/>
          <p:cNvCxnSpPr>
            <a:cxnSpLocks noChangeShapeType="1"/>
          </p:cNvCxnSpPr>
          <p:nvPr/>
        </p:nvCxnSpPr>
        <p:spPr bwMode="auto">
          <a:xfrm flipV="1">
            <a:off x="571500" y="4665663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40" name="Straight Connector 152"/>
          <p:cNvCxnSpPr>
            <a:cxnSpLocks noChangeShapeType="1"/>
          </p:cNvCxnSpPr>
          <p:nvPr/>
        </p:nvCxnSpPr>
        <p:spPr bwMode="auto">
          <a:xfrm flipV="1">
            <a:off x="571500" y="4622800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41" name="Straight Connector 153"/>
          <p:cNvCxnSpPr>
            <a:cxnSpLocks noChangeShapeType="1"/>
          </p:cNvCxnSpPr>
          <p:nvPr/>
        </p:nvCxnSpPr>
        <p:spPr bwMode="auto">
          <a:xfrm flipV="1">
            <a:off x="571500" y="4579938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42" name="Straight Connector 154"/>
          <p:cNvCxnSpPr>
            <a:cxnSpLocks noChangeShapeType="1"/>
          </p:cNvCxnSpPr>
          <p:nvPr/>
        </p:nvCxnSpPr>
        <p:spPr bwMode="auto">
          <a:xfrm flipV="1">
            <a:off x="571500" y="4538663"/>
            <a:ext cx="7112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43" name="Straight Connector 156"/>
          <p:cNvCxnSpPr>
            <a:cxnSpLocks noChangeShapeType="1"/>
          </p:cNvCxnSpPr>
          <p:nvPr/>
        </p:nvCxnSpPr>
        <p:spPr bwMode="auto">
          <a:xfrm flipV="1">
            <a:off x="571500" y="4038600"/>
            <a:ext cx="711200" cy="1270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44" name="Straight Connector 157"/>
          <p:cNvCxnSpPr>
            <a:cxnSpLocks noChangeShapeType="1"/>
          </p:cNvCxnSpPr>
          <p:nvPr/>
        </p:nvCxnSpPr>
        <p:spPr bwMode="auto">
          <a:xfrm flipV="1">
            <a:off x="571500" y="3995738"/>
            <a:ext cx="711200" cy="1270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45" name="Straight Connector 158"/>
          <p:cNvCxnSpPr>
            <a:cxnSpLocks noChangeShapeType="1"/>
          </p:cNvCxnSpPr>
          <p:nvPr/>
        </p:nvCxnSpPr>
        <p:spPr bwMode="auto">
          <a:xfrm flipV="1">
            <a:off x="571500" y="3954463"/>
            <a:ext cx="711200" cy="1270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46" name="Straight Connector 159"/>
          <p:cNvCxnSpPr>
            <a:cxnSpLocks noChangeShapeType="1"/>
          </p:cNvCxnSpPr>
          <p:nvPr/>
        </p:nvCxnSpPr>
        <p:spPr bwMode="auto">
          <a:xfrm flipV="1">
            <a:off x="571500" y="3911600"/>
            <a:ext cx="711200" cy="1270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47" name="Straight Connector 161"/>
          <p:cNvCxnSpPr>
            <a:cxnSpLocks noChangeShapeType="1"/>
          </p:cNvCxnSpPr>
          <p:nvPr/>
        </p:nvCxnSpPr>
        <p:spPr bwMode="auto">
          <a:xfrm flipV="1">
            <a:off x="571500" y="3162300"/>
            <a:ext cx="711200" cy="127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48" name="Straight Connector 162"/>
          <p:cNvCxnSpPr>
            <a:cxnSpLocks noChangeShapeType="1"/>
          </p:cNvCxnSpPr>
          <p:nvPr/>
        </p:nvCxnSpPr>
        <p:spPr bwMode="auto">
          <a:xfrm flipV="1">
            <a:off x="571500" y="3335338"/>
            <a:ext cx="711200" cy="1270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49" name="Straight Connector 163"/>
          <p:cNvCxnSpPr>
            <a:cxnSpLocks noChangeShapeType="1"/>
          </p:cNvCxnSpPr>
          <p:nvPr/>
        </p:nvCxnSpPr>
        <p:spPr bwMode="auto">
          <a:xfrm flipV="1">
            <a:off x="571500" y="3294063"/>
            <a:ext cx="711200" cy="1270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50" name="Straight Connector 164"/>
          <p:cNvCxnSpPr>
            <a:cxnSpLocks noChangeShapeType="1"/>
          </p:cNvCxnSpPr>
          <p:nvPr/>
        </p:nvCxnSpPr>
        <p:spPr bwMode="auto">
          <a:xfrm flipV="1">
            <a:off x="571500" y="3251200"/>
            <a:ext cx="711200" cy="1270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51" name="Straight Connector 166"/>
          <p:cNvCxnSpPr>
            <a:cxnSpLocks noChangeShapeType="1"/>
          </p:cNvCxnSpPr>
          <p:nvPr/>
        </p:nvCxnSpPr>
        <p:spPr bwMode="auto">
          <a:xfrm flipV="1">
            <a:off x="571500" y="3373438"/>
            <a:ext cx="711200" cy="1270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52" name="Straight Connector 167"/>
          <p:cNvCxnSpPr>
            <a:cxnSpLocks noChangeShapeType="1"/>
          </p:cNvCxnSpPr>
          <p:nvPr/>
        </p:nvCxnSpPr>
        <p:spPr bwMode="auto">
          <a:xfrm flipV="1">
            <a:off x="571500" y="3543300"/>
            <a:ext cx="711200" cy="1270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53" name="Straight Connector 168"/>
          <p:cNvCxnSpPr>
            <a:cxnSpLocks noChangeShapeType="1"/>
          </p:cNvCxnSpPr>
          <p:nvPr/>
        </p:nvCxnSpPr>
        <p:spPr bwMode="auto">
          <a:xfrm flipV="1">
            <a:off x="571500" y="3500438"/>
            <a:ext cx="711200" cy="1270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54" name="Straight Connector 169"/>
          <p:cNvCxnSpPr>
            <a:cxnSpLocks noChangeShapeType="1"/>
          </p:cNvCxnSpPr>
          <p:nvPr/>
        </p:nvCxnSpPr>
        <p:spPr bwMode="auto">
          <a:xfrm flipV="1">
            <a:off x="571500" y="3459163"/>
            <a:ext cx="711200" cy="1270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55" name="Straight Connector 170"/>
          <p:cNvCxnSpPr>
            <a:cxnSpLocks noChangeShapeType="1"/>
          </p:cNvCxnSpPr>
          <p:nvPr/>
        </p:nvCxnSpPr>
        <p:spPr bwMode="auto">
          <a:xfrm flipV="1">
            <a:off x="571500" y="3416300"/>
            <a:ext cx="711200" cy="1270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56" name="Straight Connector 171"/>
          <p:cNvCxnSpPr>
            <a:cxnSpLocks noChangeShapeType="1"/>
          </p:cNvCxnSpPr>
          <p:nvPr/>
        </p:nvCxnSpPr>
        <p:spPr bwMode="auto">
          <a:xfrm flipV="1">
            <a:off x="571500" y="3581400"/>
            <a:ext cx="711200" cy="1270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57" name="Straight Connector 174"/>
          <p:cNvCxnSpPr>
            <a:cxnSpLocks noChangeShapeType="1"/>
          </p:cNvCxnSpPr>
          <p:nvPr/>
        </p:nvCxnSpPr>
        <p:spPr bwMode="auto">
          <a:xfrm flipV="1">
            <a:off x="571500" y="3665538"/>
            <a:ext cx="711200" cy="1270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58" name="Straight Connector 175"/>
          <p:cNvCxnSpPr>
            <a:cxnSpLocks noChangeShapeType="1"/>
          </p:cNvCxnSpPr>
          <p:nvPr/>
        </p:nvCxnSpPr>
        <p:spPr bwMode="auto">
          <a:xfrm flipV="1">
            <a:off x="571500" y="3624263"/>
            <a:ext cx="711200" cy="1270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59" name="Straight Connector 176"/>
          <p:cNvCxnSpPr>
            <a:cxnSpLocks noChangeShapeType="1"/>
          </p:cNvCxnSpPr>
          <p:nvPr/>
        </p:nvCxnSpPr>
        <p:spPr bwMode="auto">
          <a:xfrm flipV="1">
            <a:off x="571500" y="2951163"/>
            <a:ext cx="711200" cy="127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60" name="Straight Connector 177"/>
          <p:cNvCxnSpPr>
            <a:cxnSpLocks noChangeShapeType="1"/>
          </p:cNvCxnSpPr>
          <p:nvPr/>
        </p:nvCxnSpPr>
        <p:spPr bwMode="auto">
          <a:xfrm flipV="1">
            <a:off x="571500" y="3119438"/>
            <a:ext cx="711200" cy="127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61" name="Straight Connector 178"/>
          <p:cNvCxnSpPr>
            <a:cxnSpLocks noChangeShapeType="1"/>
          </p:cNvCxnSpPr>
          <p:nvPr/>
        </p:nvCxnSpPr>
        <p:spPr bwMode="auto">
          <a:xfrm flipV="1">
            <a:off x="571500" y="3078163"/>
            <a:ext cx="711200" cy="127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62" name="Straight Connector 179"/>
          <p:cNvCxnSpPr>
            <a:cxnSpLocks noChangeShapeType="1"/>
          </p:cNvCxnSpPr>
          <p:nvPr/>
        </p:nvCxnSpPr>
        <p:spPr bwMode="auto">
          <a:xfrm flipV="1">
            <a:off x="571500" y="3035300"/>
            <a:ext cx="711200" cy="127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563" name="Straight Connector 180"/>
          <p:cNvCxnSpPr>
            <a:cxnSpLocks noChangeShapeType="1"/>
          </p:cNvCxnSpPr>
          <p:nvPr/>
        </p:nvCxnSpPr>
        <p:spPr bwMode="auto">
          <a:xfrm flipV="1">
            <a:off x="571500" y="2992438"/>
            <a:ext cx="711200" cy="127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564" name="Right Brace 185"/>
          <p:cNvSpPr>
            <a:spLocks/>
          </p:cNvSpPr>
          <p:nvPr/>
        </p:nvSpPr>
        <p:spPr bwMode="auto">
          <a:xfrm>
            <a:off x="1377950" y="4368800"/>
            <a:ext cx="254000" cy="2266950"/>
          </a:xfrm>
          <a:prstGeom prst="rightBrace">
            <a:avLst>
              <a:gd name="adj1" fmla="val 8305"/>
              <a:gd name="adj2" fmla="val 50000"/>
            </a:avLst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565" name="Right Brace 186"/>
          <p:cNvSpPr>
            <a:spLocks/>
          </p:cNvSpPr>
          <p:nvPr/>
        </p:nvSpPr>
        <p:spPr bwMode="auto">
          <a:xfrm>
            <a:off x="1379538" y="1917700"/>
            <a:ext cx="1333500" cy="1265238"/>
          </a:xfrm>
          <a:prstGeom prst="rightBrace">
            <a:avLst>
              <a:gd name="adj1" fmla="val 8333"/>
              <a:gd name="adj2" fmla="val 50000"/>
            </a:avLst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566" name="Right Brace 187"/>
          <p:cNvSpPr>
            <a:spLocks/>
          </p:cNvSpPr>
          <p:nvPr/>
        </p:nvSpPr>
        <p:spPr bwMode="auto">
          <a:xfrm>
            <a:off x="1384300" y="2459038"/>
            <a:ext cx="247650" cy="711200"/>
          </a:xfrm>
          <a:prstGeom prst="rightBrace">
            <a:avLst>
              <a:gd name="adj1" fmla="val 8336"/>
              <a:gd name="adj2" fmla="val 50000"/>
            </a:avLst>
          </a:prstGeom>
          <a:noFill/>
          <a:ln w="254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567" name="Right Brace 189"/>
          <p:cNvSpPr>
            <a:spLocks/>
          </p:cNvSpPr>
          <p:nvPr/>
        </p:nvSpPr>
        <p:spPr bwMode="auto">
          <a:xfrm>
            <a:off x="1384300" y="3251200"/>
            <a:ext cx="254000" cy="1047750"/>
          </a:xfrm>
          <a:prstGeom prst="rightBrace">
            <a:avLst>
              <a:gd name="adj1" fmla="val 8326"/>
              <a:gd name="adj2" fmla="val 50000"/>
            </a:avLst>
          </a:prstGeom>
          <a:noFill/>
          <a:ln w="412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" name="Group 195"/>
          <p:cNvGrpSpPr/>
          <p:nvPr/>
        </p:nvGrpSpPr>
        <p:grpSpPr>
          <a:xfrm>
            <a:off x="929217" y="2084923"/>
            <a:ext cx="36576" cy="163566"/>
            <a:chOff x="1689101" y="5558373"/>
            <a:chExt cx="36576" cy="163566"/>
          </a:xfrm>
          <a:solidFill>
            <a:srgbClr val="FF0000"/>
          </a:solidFill>
        </p:grpSpPr>
        <p:sp>
          <p:nvSpPr>
            <p:cNvPr id="197" name="Oval 196"/>
            <p:cNvSpPr>
              <a:spLocks noChangeAspect="1"/>
            </p:cNvSpPr>
            <p:nvPr/>
          </p:nvSpPr>
          <p:spPr bwMode="auto">
            <a:xfrm>
              <a:off x="1689101" y="5685363"/>
              <a:ext cx="36576" cy="36576"/>
            </a:xfrm>
            <a:prstGeom prst="ellipse">
              <a:avLst/>
            </a:prstGeom>
            <a:grp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198" name="Oval 197"/>
            <p:cNvSpPr>
              <a:spLocks noChangeAspect="1"/>
            </p:cNvSpPr>
            <p:nvPr/>
          </p:nvSpPr>
          <p:spPr bwMode="auto">
            <a:xfrm>
              <a:off x="1689101" y="5558373"/>
              <a:ext cx="36576" cy="36576"/>
            </a:xfrm>
            <a:prstGeom prst="ellipse">
              <a:avLst/>
            </a:prstGeom>
            <a:grp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199" name="Oval 198"/>
            <p:cNvSpPr>
              <a:spLocks noChangeAspect="1"/>
            </p:cNvSpPr>
            <p:nvPr/>
          </p:nvSpPr>
          <p:spPr bwMode="auto">
            <a:xfrm>
              <a:off x="1689101" y="5621868"/>
              <a:ext cx="36576" cy="36576"/>
            </a:xfrm>
            <a:prstGeom prst="ellipse">
              <a:avLst/>
            </a:prstGeom>
            <a:grp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</p:grpSp>
      <p:sp>
        <p:nvSpPr>
          <p:cNvPr id="62569" name="TextBox 117"/>
          <p:cNvSpPr txBox="1">
            <a:spLocks noChangeArrowheads="1"/>
          </p:cNvSpPr>
          <p:nvPr/>
        </p:nvSpPr>
        <p:spPr bwMode="auto">
          <a:xfrm>
            <a:off x="1562100" y="3524250"/>
            <a:ext cx="520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0099"/>
                </a:solidFill>
              </a:rPr>
              <a:t>N</a:t>
            </a:r>
            <a:r>
              <a:rPr lang="en-US" b="1" baseline="-25000">
                <a:solidFill>
                  <a:srgbClr val="000099"/>
                </a:solidFill>
              </a:rPr>
              <a:t>2</a:t>
            </a:r>
          </a:p>
        </p:txBody>
      </p:sp>
      <p:sp>
        <p:nvSpPr>
          <p:cNvPr id="62570" name="TextBox 118"/>
          <p:cNvSpPr txBox="1">
            <a:spLocks noChangeArrowheads="1"/>
          </p:cNvSpPr>
          <p:nvPr/>
        </p:nvSpPr>
        <p:spPr bwMode="auto">
          <a:xfrm>
            <a:off x="2735263" y="2311400"/>
            <a:ext cx="33466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378518"/>
                </a:solidFill>
              </a:rPr>
              <a:t>N</a:t>
            </a:r>
            <a:r>
              <a:rPr lang="en-US" b="1" baseline="-25000" dirty="0">
                <a:solidFill>
                  <a:srgbClr val="378518"/>
                </a:solidFill>
              </a:rPr>
              <a:t>3</a:t>
            </a:r>
            <a:r>
              <a:rPr lang="en-US" b="1" dirty="0">
                <a:solidFill>
                  <a:schemeClr val="tx2"/>
                </a:solidFill>
              </a:rPr>
              <a:t> + </a:t>
            </a:r>
            <a:r>
              <a:rPr lang="en-US" b="1" dirty="0">
                <a:solidFill>
                  <a:srgbClr val="FF0000"/>
                </a:solidFill>
              </a:rPr>
              <a:t>N</a:t>
            </a:r>
            <a:r>
              <a:rPr lang="en-US" b="1" baseline="-25000" dirty="0">
                <a:solidFill>
                  <a:srgbClr val="FF0000"/>
                </a:solidFill>
              </a:rPr>
              <a:t>4 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rgbClr val="000000"/>
                </a:solidFill>
              </a:rPr>
              <a:t>= </a:t>
            </a:r>
            <a:r>
              <a:rPr lang="en-US" b="1" u="sng" dirty="0" smtClean="0">
                <a:solidFill>
                  <a:srgbClr val="000000"/>
                </a:solidFill>
              </a:rPr>
              <a:t>fixed sum</a:t>
            </a:r>
            <a:endParaRPr lang="en-US" b="1" u="sng" baseline="-25000" dirty="0">
              <a:solidFill>
                <a:srgbClr val="FF0000"/>
              </a:solidFill>
            </a:endParaRPr>
          </a:p>
        </p:txBody>
      </p:sp>
      <p:sp>
        <p:nvSpPr>
          <p:cNvPr id="62571" name="Rectangle 119"/>
          <p:cNvSpPr>
            <a:spLocks noChangeArrowheads="1"/>
          </p:cNvSpPr>
          <p:nvPr/>
        </p:nvSpPr>
        <p:spPr bwMode="auto">
          <a:xfrm>
            <a:off x="1563688" y="5253038"/>
            <a:ext cx="1412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N</a:t>
            </a:r>
            <a:r>
              <a:rPr lang="en-US" b="1" baseline="-25000">
                <a:solidFill>
                  <a:srgbClr val="000000"/>
                </a:solidFill>
              </a:rPr>
              <a:t>1</a:t>
            </a:r>
            <a:r>
              <a:rPr lang="en-US" b="1">
                <a:solidFill>
                  <a:srgbClr val="000000"/>
                </a:solidFill>
              </a:rPr>
              <a:t> </a:t>
            </a:r>
            <a:r>
              <a:rPr lang="en-US" b="1" u="sng">
                <a:solidFill>
                  <a:srgbClr val="000000"/>
                </a:solidFill>
              </a:rPr>
              <a:t>fixed</a:t>
            </a:r>
          </a:p>
          <a:p>
            <a:endParaRPr lang="en-US" b="1" baseline="-25000">
              <a:solidFill>
                <a:srgbClr val="000000"/>
              </a:solidFill>
            </a:endParaRPr>
          </a:p>
        </p:txBody>
      </p:sp>
      <p:sp>
        <p:nvSpPr>
          <p:cNvPr id="62572" name="TextBox 120"/>
          <p:cNvSpPr txBox="1">
            <a:spLocks noChangeArrowheads="1"/>
          </p:cNvSpPr>
          <p:nvPr/>
        </p:nvSpPr>
        <p:spPr bwMode="auto">
          <a:xfrm>
            <a:off x="1562100" y="2552700"/>
            <a:ext cx="520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378518"/>
                </a:solidFill>
              </a:rPr>
              <a:t>N</a:t>
            </a:r>
            <a:r>
              <a:rPr lang="en-US" b="1" baseline="-25000">
                <a:solidFill>
                  <a:srgbClr val="378518"/>
                </a:solidFill>
              </a:rPr>
              <a:t>3</a:t>
            </a:r>
          </a:p>
        </p:txBody>
      </p:sp>
      <p:sp>
        <p:nvSpPr>
          <p:cNvPr id="62573" name="Oval 126"/>
          <p:cNvSpPr>
            <a:spLocks noChangeAspect="1"/>
          </p:cNvSpPr>
          <p:nvPr/>
        </p:nvSpPr>
        <p:spPr bwMode="auto">
          <a:xfrm>
            <a:off x="928688" y="2889250"/>
            <a:ext cx="36512" cy="36513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574" name="Oval 127"/>
          <p:cNvSpPr>
            <a:spLocks noChangeAspect="1"/>
          </p:cNvSpPr>
          <p:nvPr/>
        </p:nvSpPr>
        <p:spPr bwMode="auto">
          <a:xfrm>
            <a:off x="928688" y="2762250"/>
            <a:ext cx="36512" cy="36513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575" name="Oval 128"/>
          <p:cNvSpPr>
            <a:spLocks noChangeAspect="1"/>
          </p:cNvSpPr>
          <p:nvPr/>
        </p:nvSpPr>
        <p:spPr bwMode="auto">
          <a:xfrm>
            <a:off x="928688" y="2825750"/>
            <a:ext cx="36512" cy="36513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66"/>
          <p:cNvGrpSpPr/>
          <p:nvPr/>
        </p:nvGrpSpPr>
        <p:grpSpPr>
          <a:xfrm>
            <a:off x="926042" y="3711582"/>
            <a:ext cx="36576" cy="163566"/>
            <a:chOff x="1047751" y="5558373"/>
            <a:chExt cx="36576" cy="163566"/>
          </a:xfrm>
          <a:solidFill>
            <a:srgbClr val="000099"/>
          </a:solidFill>
        </p:grpSpPr>
        <p:sp>
          <p:nvSpPr>
            <p:cNvPr id="135" name="Oval 134"/>
            <p:cNvSpPr>
              <a:spLocks noChangeAspect="1"/>
            </p:cNvSpPr>
            <p:nvPr/>
          </p:nvSpPr>
          <p:spPr bwMode="auto">
            <a:xfrm>
              <a:off x="1047751" y="5685363"/>
              <a:ext cx="36576" cy="36576"/>
            </a:xfrm>
            <a:prstGeom prst="ellipse">
              <a:avLst/>
            </a:prstGeom>
            <a:grpFill/>
            <a:ln w="9525" cap="flat" cmpd="sng" algn="ctr">
              <a:solidFill>
                <a:srgbClr val="0000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136" name="Oval 135"/>
            <p:cNvSpPr>
              <a:spLocks noChangeAspect="1"/>
            </p:cNvSpPr>
            <p:nvPr/>
          </p:nvSpPr>
          <p:spPr bwMode="auto">
            <a:xfrm>
              <a:off x="1047751" y="5558373"/>
              <a:ext cx="36576" cy="36576"/>
            </a:xfrm>
            <a:prstGeom prst="ellipse">
              <a:avLst/>
            </a:prstGeom>
            <a:grpFill/>
            <a:ln w="9525" cap="flat" cmpd="sng" algn="ctr">
              <a:solidFill>
                <a:srgbClr val="0000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  <p:sp>
          <p:nvSpPr>
            <p:cNvPr id="137" name="Oval 136"/>
            <p:cNvSpPr>
              <a:spLocks noChangeAspect="1"/>
            </p:cNvSpPr>
            <p:nvPr/>
          </p:nvSpPr>
          <p:spPr bwMode="auto">
            <a:xfrm>
              <a:off x="1047751" y="5621868"/>
              <a:ext cx="36576" cy="36576"/>
            </a:xfrm>
            <a:prstGeom prst="ellipse">
              <a:avLst/>
            </a:prstGeom>
            <a:grpFill/>
            <a:ln w="9525" cap="flat" cmpd="sng" algn="ctr">
              <a:solidFill>
                <a:srgbClr val="0000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31" charset="0"/>
                <a:ea typeface="ＭＳ Ｐゴシック" pitchFamily="31" charset="-128"/>
                <a:cs typeface="ＭＳ Ｐゴシック" pitchFamily="3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737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Define </a:t>
            </a:r>
            <a:r>
              <a:rPr lang="en-US" sz="2400" b="1" dirty="0" err="1" smtClean="0">
                <a:solidFill>
                  <a:srgbClr val="FFFFFF"/>
                </a:solidFill>
              </a:rPr>
              <a:t>Macrostates</a:t>
            </a:r>
            <a:r>
              <a:rPr lang="en-US" sz="2400" b="1" dirty="0" smtClean="0">
                <a:solidFill>
                  <a:srgbClr val="FFFFFF"/>
                </a:solidFill>
              </a:rPr>
              <a:t> of a Protein by Order Parameters</a:t>
            </a:r>
            <a:endParaRPr lang="en-US" sz="2400" b="1" dirty="0">
              <a:solidFill>
                <a:srgbClr val="FFFFFF"/>
              </a:solidFill>
            </a:endParaRPr>
          </a:p>
          <a:p>
            <a:pPr algn="ctr">
              <a:spcBef>
                <a:spcPts val="400"/>
              </a:spcBef>
            </a:pPr>
            <a:r>
              <a:rPr lang="en-US" sz="2000" b="1" dirty="0">
                <a:solidFill>
                  <a:srgbClr val="FFFF00"/>
                </a:solidFill>
                <a:sym typeface="Symbol" charset="0"/>
              </a:rPr>
              <a:t>Group the ensemble of mechanical frameworks into bins</a:t>
            </a:r>
            <a:endParaRPr lang="en-US" sz="2000" b="1" dirty="0">
              <a:solidFill>
                <a:srgbClr val="FFFF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861580" y="974725"/>
            <a:ext cx="5575300" cy="701675"/>
            <a:chOff x="2895600" y="974725"/>
            <a:chExt cx="5575300" cy="701675"/>
          </a:xfrm>
        </p:grpSpPr>
        <p:sp>
          <p:nvSpPr>
            <p:cNvPr id="63506" name="TextBox 32"/>
            <p:cNvSpPr txBox="1">
              <a:spLocks noChangeArrowheads="1"/>
            </p:cNvSpPr>
            <p:nvPr/>
          </p:nvSpPr>
          <p:spPr bwMode="auto">
            <a:xfrm>
              <a:off x="5359400" y="974725"/>
              <a:ext cx="3111500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>
                  <a:latin typeface="Times New Roman" charset="0"/>
                </a:rPr>
                <a:t>    </a:t>
              </a:r>
              <a:r>
                <a:rPr lang="en-US" sz="3600">
                  <a:latin typeface="Times New Roman" charset="0"/>
                </a:rPr>
                <a:t>γ</a:t>
              </a:r>
              <a:r>
                <a:rPr lang="en-US" sz="3600" baseline="-25000">
                  <a:latin typeface="Times New Roman" charset="0"/>
                </a:rPr>
                <a:t>1</a:t>
              </a:r>
              <a:r>
                <a:rPr lang="en-US">
                  <a:latin typeface="Times New Roman" charset="0"/>
                </a:rPr>
                <a:t> </a:t>
              </a:r>
              <a:r>
                <a:rPr lang="en-US" b="1">
                  <a:latin typeface="Times New Roman" charset="0"/>
                </a:rPr>
                <a:t>&lt;</a:t>
              </a:r>
              <a:r>
                <a:rPr lang="en-US">
                  <a:latin typeface="Times New Roman" charset="0"/>
                </a:rPr>
                <a:t> </a:t>
              </a:r>
              <a:r>
                <a:rPr lang="en-US" sz="3600">
                  <a:solidFill>
                    <a:srgbClr val="000099"/>
                  </a:solidFill>
                  <a:latin typeface="Times New Roman" charset="0"/>
                </a:rPr>
                <a:t>γ</a:t>
              </a:r>
              <a:r>
                <a:rPr lang="en-US" sz="3600" baseline="-25000">
                  <a:solidFill>
                    <a:srgbClr val="000099"/>
                  </a:solidFill>
                  <a:latin typeface="Times New Roman" charset="0"/>
                </a:rPr>
                <a:t>2</a:t>
              </a:r>
              <a:r>
                <a:rPr lang="en-US">
                  <a:latin typeface="Times New Roman" charset="0"/>
                </a:rPr>
                <a:t> </a:t>
              </a:r>
              <a:r>
                <a:rPr lang="en-US" b="1">
                  <a:latin typeface="Times New Roman" charset="0"/>
                </a:rPr>
                <a:t>&lt;</a:t>
              </a:r>
              <a:r>
                <a:rPr lang="en-US">
                  <a:latin typeface="Times New Roman" charset="0"/>
                </a:rPr>
                <a:t> </a:t>
              </a:r>
              <a:r>
                <a:rPr lang="en-US" sz="3600">
                  <a:solidFill>
                    <a:srgbClr val="008000"/>
                  </a:solidFill>
                  <a:latin typeface="Times New Roman" charset="0"/>
                </a:rPr>
                <a:t>γ</a:t>
              </a:r>
              <a:r>
                <a:rPr lang="en-US" sz="3600" baseline="-25000">
                  <a:solidFill>
                    <a:srgbClr val="008000"/>
                  </a:solidFill>
                  <a:latin typeface="Times New Roman" charset="0"/>
                </a:rPr>
                <a:t>3</a:t>
              </a:r>
              <a:r>
                <a:rPr lang="en-US">
                  <a:latin typeface="Times New Roman" charset="0"/>
                </a:rPr>
                <a:t> </a:t>
              </a:r>
              <a:r>
                <a:rPr lang="en-US" b="1">
                  <a:latin typeface="Times New Roman" charset="0"/>
                </a:rPr>
                <a:t>&lt;</a:t>
              </a:r>
              <a:r>
                <a:rPr lang="en-US">
                  <a:latin typeface="Times New Roman" charset="0"/>
                </a:rPr>
                <a:t> </a:t>
              </a:r>
              <a:r>
                <a:rPr lang="en-US" sz="3600">
                  <a:solidFill>
                    <a:srgbClr val="FF0000"/>
                  </a:solidFill>
                  <a:latin typeface="Times New Roman" charset="0"/>
                </a:rPr>
                <a:t>γ</a:t>
              </a:r>
              <a:r>
                <a:rPr lang="en-US" sz="3600" baseline="-25000">
                  <a:solidFill>
                    <a:srgbClr val="FF0000"/>
                  </a:solidFill>
                  <a:latin typeface="Times New Roman" charset="0"/>
                </a:rPr>
                <a:t>4</a:t>
              </a:r>
              <a:r>
                <a:rPr lang="en-US">
                  <a:latin typeface="Times New Roman" charset="0"/>
                </a:rPr>
                <a:t> </a:t>
              </a:r>
              <a:r>
                <a:rPr lang="en-US" sz="1800">
                  <a:latin typeface="Times New Roman" charset="0"/>
                </a:rPr>
                <a:t>  </a:t>
              </a:r>
              <a:r>
                <a:rPr lang="en-US"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63507" name="TextBox 33"/>
            <p:cNvSpPr txBox="1">
              <a:spLocks noChangeArrowheads="1"/>
            </p:cNvSpPr>
            <p:nvPr/>
          </p:nvSpPr>
          <p:spPr bwMode="auto">
            <a:xfrm>
              <a:off x="2895600" y="1152525"/>
              <a:ext cx="2738438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2800" b="1" dirty="0"/>
                <a:t>RANK ORDER: 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367847" y="2335389"/>
            <a:ext cx="4415708" cy="3935116"/>
            <a:chOff x="2692400" y="2349500"/>
            <a:chExt cx="4415708" cy="3935116"/>
          </a:xfrm>
        </p:grpSpPr>
        <p:sp>
          <p:nvSpPr>
            <p:cNvPr id="63606" name="TextBox 117"/>
            <p:cNvSpPr txBox="1">
              <a:spLocks noChangeArrowheads="1"/>
            </p:cNvSpPr>
            <p:nvPr/>
          </p:nvSpPr>
          <p:spPr bwMode="auto">
            <a:xfrm>
              <a:off x="6587062" y="5822951"/>
              <a:ext cx="52104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b="1" dirty="0">
                  <a:solidFill>
                    <a:srgbClr val="000099"/>
                  </a:solidFill>
                </a:rPr>
                <a:t>N</a:t>
              </a:r>
              <a:r>
                <a:rPr lang="en-US" b="1" baseline="-25000" dirty="0">
                  <a:solidFill>
                    <a:srgbClr val="000099"/>
                  </a:solidFill>
                </a:rPr>
                <a:t>2</a:t>
              </a:r>
            </a:p>
          </p:txBody>
        </p:sp>
        <p:sp>
          <p:nvSpPr>
            <p:cNvPr id="63607" name="TextBox 120"/>
            <p:cNvSpPr txBox="1">
              <a:spLocks noChangeArrowheads="1"/>
            </p:cNvSpPr>
            <p:nvPr/>
          </p:nvSpPr>
          <p:spPr bwMode="auto">
            <a:xfrm>
              <a:off x="2692400" y="2349500"/>
              <a:ext cx="52104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b="1" dirty="0">
                  <a:solidFill>
                    <a:srgbClr val="378518"/>
                  </a:solidFill>
                </a:rPr>
                <a:t>N</a:t>
              </a:r>
              <a:r>
                <a:rPr lang="en-US" b="1" baseline="-25000" dirty="0">
                  <a:solidFill>
                    <a:srgbClr val="378518"/>
                  </a:solidFill>
                </a:rPr>
                <a:t>3</a:t>
              </a:r>
            </a:p>
          </p:txBody>
        </p:sp>
        <p:grpSp>
          <p:nvGrpSpPr>
            <p:cNvPr id="63492" name="Group 3"/>
            <p:cNvGrpSpPr>
              <a:grpSpLocks/>
            </p:cNvGrpSpPr>
            <p:nvPr/>
          </p:nvGrpSpPr>
          <p:grpSpPr bwMode="auto">
            <a:xfrm>
              <a:off x="2809699" y="2538413"/>
              <a:ext cx="4237037" cy="3722687"/>
              <a:chOff x="357" y="1623"/>
              <a:chExt cx="2669" cy="2345"/>
            </a:xfrm>
          </p:grpSpPr>
          <p:sp>
            <p:nvSpPr>
              <p:cNvPr id="63501" name="Rectangle 4" descr="Large grid"/>
              <p:cNvSpPr>
                <a:spLocks noChangeArrowheads="1"/>
              </p:cNvSpPr>
              <p:nvPr/>
            </p:nvSpPr>
            <p:spPr bwMode="auto">
              <a:xfrm>
                <a:off x="576" y="1824"/>
                <a:ext cx="2352" cy="1920"/>
              </a:xfrm>
              <a:prstGeom prst="rect">
                <a:avLst/>
              </a:prstGeom>
              <a:pattFill prst="lgGrid">
                <a:fgClr>
                  <a:schemeClr val="tx2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502" name="Text Box 5"/>
              <p:cNvSpPr txBox="1">
                <a:spLocks noChangeArrowheads="1"/>
              </p:cNvSpPr>
              <p:nvPr/>
            </p:nvSpPr>
            <p:spPr bwMode="auto">
              <a:xfrm rot="-5400000">
                <a:off x="-533" y="2556"/>
                <a:ext cx="199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600"/>
                  <a:t>more native torsion constraints</a:t>
                </a:r>
                <a:endParaRPr lang="en-US" sz="1800"/>
              </a:p>
            </p:txBody>
          </p:sp>
          <p:sp>
            <p:nvSpPr>
              <p:cNvPr id="63503" name="Line 6"/>
              <p:cNvSpPr>
                <a:spLocks noChangeShapeType="1"/>
              </p:cNvSpPr>
              <p:nvPr/>
            </p:nvSpPr>
            <p:spPr bwMode="auto">
              <a:xfrm flipV="1">
                <a:off x="593" y="1623"/>
                <a:ext cx="0" cy="21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504" name="Line 7"/>
              <p:cNvSpPr>
                <a:spLocks noChangeShapeType="1"/>
              </p:cNvSpPr>
              <p:nvPr/>
            </p:nvSpPr>
            <p:spPr bwMode="auto">
              <a:xfrm rot="5400000" flipV="1">
                <a:off x="1802" y="2504"/>
                <a:ext cx="0" cy="24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505" name="Text Box 8"/>
              <p:cNvSpPr txBox="1">
                <a:spLocks noChangeArrowheads="1"/>
              </p:cNvSpPr>
              <p:nvPr/>
            </p:nvSpPr>
            <p:spPr bwMode="auto">
              <a:xfrm>
                <a:off x="733" y="3756"/>
                <a:ext cx="205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600"/>
                  <a:t>more H-bond crosslink constraints</a:t>
                </a: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152400" y="1206500"/>
            <a:ext cx="1930400" cy="5462588"/>
            <a:chOff x="152400" y="1206500"/>
            <a:chExt cx="1930400" cy="5462588"/>
          </a:xfrm>
        </p:grpSpPr>
        <p:cxnSp>
          <p:nvCxnSpPr>
            <p:cNvPr id="63508" name="Straight Connector 21"/>
            <p:cNvCxnSpPr>
              <a:cxnSpLocks noChangeShapeType="1"/>
            </p:cNvCxnSpPr>
            <p:nvPr/>
          </p:nvCxnSpPr>
          <p:spPr bwMode="auto">
            <a:xfrm rot="5400000">
              <a:off x="-2020887" y="4203700"/>
              <a:ext cx="4929188" cy="1587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3509" name="TextBox 26"/>
            <p:cNvSpPr txBox="1">
              <a:spLocks noChangeArrowheads="1"/>
            </p:cNvSpPr>
            <p:nvPr/>
          </p:nvSpPr>
          <p:spPr bwMode="auto">
            <a:xfrm>
              <a:off x="152400" y="1206500"/>
              <a:ext cx="1928813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dirty="0"/>
                <a:t>stack of bars</a:t>
              </a:r>
            </a:p>
          </p:txBody>
        </p:sp>
        <p:cxnSp>
          <p:nvCxnSpPr>
            <p:cNvPr id="63510" name="Straight Connector 29"/>
            <p:cNvCxnSpPr>
              <a:cxnSpLocks noChangeShapeType="1"/>
            </p:cNvCxnSpPr>
            <p:nvPr/>
          </p:nvCxnSpPr>
          <p:spPr bwMode="auto">
            <a:xfrm flipV="1">
              <a:off x="571500" y="4872038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11" name="Straight Connector 30"/>
            <p:cNvCxnSpPr>
              <a:cxnSpLocks noChangeShapeType="1"/>
            </p:cNvCxnSpPr>
            <p:nvPr/>
          </p:nvCxnSpPr>
          <p:spPr bwMode="auto">
            <a:xfrm flipV="1">
              <a:off x="571500" y="4830763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12" name="Straight Connector 31"/>
            <p:cNvCxnSpPr>
              <a:cxnSpLocks noChangeShapeType="1"/>
            </p:cNvCxnSpPr>
            <p:nvPr/>
          </p:nvCxnSpPr>
          <p:spPr bwMode="auto">
            <a:xfrm flipV="1">
              <a:off x="571500" y="478790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13" name="Straight Connector 33"/>
            <p:cNvCxnSpPr>
              <a:cxnSpLocks noChangeShapeType="1"/>
            </p:cNvCxnSpPr>
            <p:nvPr/>
          </p:nvCxnSpPr>
          <p:spPr bwMode="auto">
            <a:xfrm flipV="1">
              <a:off x="571500" y="2281238"/>
              <a:ext cx="711200" cy="127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14" name="Straight Connector 34"/>
            <p:cNvCxnSpPr>
              <a:cxnSpLocks noChangeShapeType="1"/>
            </p:cNvCxnSpPr>
            <p:nvPr/>
          </p:nvCxnSpPr>
          <p:spPr bwMode="auto">
            <a:xfrm flipV="1">
              <a:off x="571500" y="2471738"/>
              <a:ext cx="711200" cy="1270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15" name="Straight Connector 35"/>
            <p:cNvCxnSpPr>
              <a:cxnSpLocks noChangeShapeType="1"/>
            </p:cNvCxnSpPr>
            <p:nvPr/>
          </p:nvCxnSpPr>
          <p:spPr bwMode="auto">
            <a:xfrm flipV="1">
              <a:off x="571500" y="2408238"/>
              <a:ext cx="711200" cy="127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16" name="Straight Connector 36"/>
            <p:cNvCxnSpPr>
              <a:cxnSpLocks noChangeShapeType="1"/>
            </p:cNvCxnSpPr>
            <p:nvPr/>
          </p:nvCxnSpPr>
          <p:spPr bwMode="auto">
            <a:xfrm flipV="1">
              <a:off x="571500" y="2366963"/>
              <a:ext cx="711200" cy="127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17" name="Straight Connector 37"/>
            <p:cNvCxnSpPr>
              <a:cxnSpLocks noChangeShapeType="1"/>
            </p:cNvCxnSpPr>
            <p:nvPr/>
          </p:nvCxnSpPr>
          <p:spPr bwMode="auto">
            <a:xfrm flipV="1">
              <a:off x="571500" y="2324100"/>
              <a:ext cx="711200" cy="127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63518" name="Group 45"/>
            <p:cNvGrpSpPr>
              <a:grpSpLocks/>
            </p:cNvGrpSpPr>
            <p:nvPr/>
          </p:nvGrpSpPr>
          <p:grpSpPr bwMode="auto">
            <a:xfrm>
              <a:off x="927100" y="5410200"/>
              <a:ext cx="36513" cy="163513"/>
              <a:chOff x="1689101" y="5558373"/>
              <a:chExt cx="36576" cy="163566"/>
            </a:xfrm>
          </p:grpSpPr>
          <p:sp>
            <p:nvSpPr>
              <p:cNvPr id="63608" name="Oval 42"/>
              <p:cNvSpPr>
                <a:spLocks noChangeAspect="1"/>
              </p:cNvSpPr>
              <p:nvPr/>
            </p:nvSpPr>
            <p:spPr bwMode="auto">
              <a:xfrm>
                <a:off x="1689101" y="5685363"/>
                <a:ext cx="36576" cy="3657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09" name="Oval 43"/>
              <p:cNvSpPr>
                <a:spLocks noChangeAspect="1"/>
              </p:cNvSpPr>
              <p:nvPr/>
            </p:nvSpPr>
            <p:spPr bwMode="auto">
              <a:xfrm>
                <a:off x="1689101" y="5558373"/>
                <a:ext cx="36576" cy="3657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10" name="Oval 44"/>
              <p:cNvSpPr>
                <a:spLocks noChangeAspect="1"/>
              </p:cNvSpPr>
              <p:nvPr/>
            </p:nvSpPr>
            <p:spPr bwMode="auto">
              <a:xfrm>
                <a:off x="1689101" y="5621868"/>
                <a:ext cx="36576" cy="3657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3519" name="Straight Connector 61"/>
            <p:cNvCxnSpPr>
              <a:cxnSpLocks noChangeShapeType="1"/>
            </p:cNvCxnSpPr>
            <p:nvPr/>
          </p:nvCxnSpPr>
          <p:spPr bwMode="auto">
            <a:xfrm flipV="1">
              <a:off x="571500" y="6176963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20" name="Straight Connector 62"/>
            <p:cNvCxnSpPr>
              <a:cxnSpLocks noChangeShapeType="1"/>
            </p:cNvCxnSpPr>
            <p:nvPr/>
          </p:nvCxnSpPr>
          <p:spPr bwMode="auto">
            <a:xfrm flipV="1">
              <a:off x="571500" y="6345238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21" name="Straight Connector 63"/>
            <p:cNvCxnSpPr>
              <a:cxnSpLocks noChangeShapeType="1"/>
            </p:cNvCxnSpPr>
            <p:nvPr/>
          </p:nvCxnSpPr>
          <p:spPr bwMode="auto">
            <a:xfrm flipV="1">
              <a:off x="571500" y="6303963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22" name="Straight Connector 64"/>
            <p:cNvCxnSpPr>
              <a:cxnSpLocks noChangeShapeType="1"/>
            </p:cNvCxnSpPr>
            <p:nvPr/>
          </p:nvCxnSpPr>
          <p:spPr bwMode="auto">
            <a:xfrm flipV="1">
              <a:off x="571500" y="626110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23" name="Straight Connector 65"/>
            <p:cNvCxnSpPr>
              <a:cxnSpLocks noChangeShapeType="1"/>
            </p:cNvCxnSpPr>
            <p:nvPr/>
          </p:nvCxnSpPr>
          <p:spPr bwMode="auto">
            <a:xfrm flipV="1">
              <a:off x="571500" y="6218238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" name="Group 66"/>
            <p:cNvGrpSpPr/>
            <p:nvPr/>
          </p:nvGrpSpPr>
          <p:grpSpPr bwMode="auto">
            <a:xfrm>
              <a:off x="929217" y="2762257"/>
              <a:ext cx="36576" cy="163566"/>
              <a:chOff x="1689101" y="5558373"/>
              <a:chExt cx="36576" cy="163566"/>
            </a:xfrm>
            <a:solidFill>
              <a:srgbClr val="008000"/>
            </a:solidFill>
          </p:grpSpPr>
          <p:sp>
            <p:nvSpPr>
              <p:cNvPr id="68" name="Oval 67"/>
              <p:cNvSpPr>
                <a:spLocks noChangeAspect="1"/>
              </p:cNvSpPr>
              <p:nvPr/>
            </p:nvSpPr>
            <p:spPr bwMode="auto">
              <a:xfrm>
                <a:off x="1689101" y="5685363"/>
                <a:ext cx="36576" cy="36576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itchFamily="31" charset="0"/>
                  <a:ea typeface="ＭＳ Ｐゴシック" pitchFamily="31" charset="-128"/>
                  <a:cs typeface="ＭＳ Ｐゴシック" pitchFamily="31" charset="-128"/>
                </a:endParaRPr>
              </a:p>
            </p:txBody>
          </p:sp>
          <p:sp>
            <p:nvSpPr>
              <p:cNvPr id="69" name="Oval 68"/>
              <p:cNvSpPr>
                <a:spLocks noChangeAspect="1"/>
              </p:cNvSpPr>
              <p:nvPr/>
            </p:nvSpPr>
            <p:spPr bwMode="auto">
              <a:xfrm>
                <a:off x="1689101" y="5558373"/>
                <a:ext cx="36576" cy="36576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itchFamily="31" charset="0"/>
                  <a:ea typeface="ＭＳ Ｐゴシック" pitchFamily="31" charset="-128"/>
                  <a:cs typeface="ＭＳ Ｐゴシック" pitchFamily="31" charset="-128"/>
                </a:endParaRPr>
              </a:p>
            </p:txBody>
          </p:sp>
          <p:sp>
            <p:nvSpPr>
              <p:cNvPr id="70" name="Oval 69"/>
              <p:cNvSpPr>
                <a:spLocks noChangeAspect="1"/>
              </p:cNvSpPr>
              <p:nvPr/>
            </p:nvSpPr>
            <p:spPr bwMode="auto">
              <a:xfrm>
                <a:off x="1689101" y="5621868"/>
                <a:ext cx="36576" cy="36576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itchFamily="31" charset="0"/>
                  <a:ea typeface="ＭＳ Ｐゴシック" pitchFamily="31" charset="-128"/>
                  <a:cs typeface="ＭＳ Ｐゴシック" pitchFamily="31" charset="-128"/>
                </a:endParaRPr>
              </a:p>
            </p:txBody>
          </p:sp>
        </p:grpSp>
        <p:cxnSp>
          <p:nvCxnSpPr>
            <p:cNvPr id="63525" name="Straight Connector 70"/>
            <p:cNvCxnSpPr>
              <a:cxnSpLocks noChangeShapeType="1"/>
            </p:cNvCxnSpPr>
            <p:nvPr/>
          </p:nvCxnSpPr>
          <p:spPr bwMode="auto">
            <a:xfrm flipV="1">
              <a:off x="571500" y="2509838"/>
              <a:ext cx="711200" cy="1270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26" name="Straight Connector 71"/>
            <p:cNvCxnSpPr>
              <a:cxnSpLocks noChangeShapeType="1"/>
            </p:cNvCxnSpPr>
            <p:nvPr/>
          </p:nvCxnSpPr>
          <p:spPr bwMode="auto">
            <a:xfrm flipV="1">
              <a:off x="571500" y="2679700"/>
              <a:ext cx="711200" cy="1270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27" name="Straight Connector 72"/>
            <p:cNvCxnSpPr>
              <a:cxnSpLocks noChangeShapeType="1"/>
            </p:cNvCxnSpPr>
            <p:nvPr/>
          </p:nvCxnSpPr>
          <p:spPr bwMode="auto">
            <a:xfrm flipV="1">
              <a:off x="571500" y="2636838"/>
              <a:ext cx="711200" cy="1270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28" name="Straight Connector 73"/>
            <p:cNvCxnSpPr>
              <a:cxnSpLocks noChangeShapeType="1"/>
            </p:cNvCxnSpPr>
            <p:nvPr/>
          </p:nvCxnSpPr>
          <p:spPr bwMode="auto">
            <a:xfrm flipV="1">
              <a:off x="571500" y="2595563"/>
              <a:ext cx="711200" cy="1270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29" name="Straight Connector 74"/>
            <p:cNvCxnSpPr>
              <a:cxnSpLocks noChangeShapeType="1"/>
            </p:cNvCxnSpPr>
            <p:nvPr/>
          </p:nvCxnSpPr>
          <p:spPr bwMode="auto">
            <a:xfrm flipV="1">
              <a:off x="571500" y="2552700"/>
              <a:ext cx="711200" cy="1270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30" name="Straight Connector 75"/>
            <p:cNvCxnSpPr>
              <a:cxnSpLocks noChangeShapeType="1"/>
            </p:cNvCxnSpPr>
            <p:nvPr/>
          </p:nvCxnSpPr>
          <p:spPr bwMode="auto">
            <a:xfrm flipV="1">
              <a:off x="571500" y="2717800"/>
              <a:ext cx="711200" cy="1270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31" name="Straight Connector 80"/>
            <p:cNvCxnSpPr>
              <a:cxnSpLocks noChangeShapeType="1"/>
            </p:cNvCxnSpPr>
            <p:nvPr/>
          </p:nvCxnSpPr>
          <p:spPr bwMode="auto">
            <a:xfrm flipV="1">
              <a:off x="571500" y="1917700"/>
              <a:ext cx="711200" cy="127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32" name="Straight Connector 82"/>
            <p:cNvCxnSpPr>
              <a:cxnSpLocks noChangeShapeType="1"/>
            </p:cNvCxnSpPr>
            <p:nvPr/>
          </p:nvCxnSpPr>
          <p:spPr bwMode="auto">
            <a:xfrm flipV="1">
              <a:off x="571500" y="2044700"/>
              <a:ext cx="711200" cy="127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33" name="Straight Connector 83"/>
            <p:cNvCxnSpPr>
              <a:cxnSpLocks noChangeShapeType="1"/>
            </p:cNvCxnSpPr>
            <p:nvPr/>
          </p:nvCxnSpPr>
          <p:spPr bwMode="auto">
            <a:xfrm flipV="1">
              <a:off x="571500" y="2001838"/>
              <a:ext cx="711200" cy="127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34" name="Straight Connector 84"/>
            <p:cNvCxnSpPr>
              <a:cxnSpLocks noChangeShapeType="1"/>
            </p:cNvCxnSpPr>
            <p:nvPr/>
          </p:nvCxnSpPr>
          <p:spPr bwMode="auto">
            <a:xfrm flipV="1">
              <a:off x="571500" y="1960563"/>
              <a:ext cx="711200" cy="127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35" name="Straight Connector 85"/>
            <p:cNvCxnSpPr>
              <a:cxnSpLocks noChangeShapeType="1"/>
            </p:cNvCxnSpPr>
            <p:nvPr/>
          </p:nvCxnSpPr>
          <p:spPr bwMode="auto">
            <a:xfrm flipV="1">
              <a:off x="571500" y="5757863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36" name="Straight Connector 86"/>
            <p:cNvCxnSpPr>
              <a:cxnSpLocks noChangeShapeType="1"/>
            </p:cNvCxnSpPr>
            <p:nvPr/>
          </p:nvCxnSpPr>
          <p:spPr bwMode="auto">
            <a:xfrm flipV="1">
              <a:off x="571500" y="5926138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37" name="Straight Connector 87"/>
            <p:cNvCxnSpPr>
              <a:cxnSpLocks noChangeShapeType="1"/>
            </p:cNvCxnSpPr>
            <p:nvPr/>
          </p:nvCxnSpPr>
          <p:spPr bwMode="auto">
            <a:xfrm flipV="1">
              <a:off x="571500" y="5884863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38" name="Straight Connector 88"/>
            <p:cNvCxnSpPr>
              <a:cxnSpLocks noChangeShapeType="1"/>
            </p:cNvCxnSpPr>
            <p:nvPr/>
          </p:nvCxnSpPr>
          <p:spPr bwMode="auto">
            <a:xfrm flipV="1">
              <a:off x="571500" y="584200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39" name="Straight Connector 89"/>
            <p:cNvCxnSpPr>
              <a:cxnSpLocks noChangeShapeType="1"/>
            </p:cNvCxnSpPr>
            <p:nvPr/>
          </p:nvCxnSpPr>
          <p:spPr bwMode="auto">
            <a:xfrm flipV="1">
              <a:off x="571500" y="5799138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40" name="Straight Connector 90"/>
            <p:cNvCxnSpPr>
              <a:cxnSpLocks noChangeShapeType="1"/>
            </p:cNvCxnSpPr>
            <p:nvPr/>
          </p:nvCxnSpPr>
          <p:spPr bwMode="auto">
            <a:xfrm flipV="1">
              <a:off x="571500" y="5964238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41" name="Straight Connector 91"/>
            <p:cNvCxnSpPr>
              <a:cxnSpLocks noChangeShapeType="1"/>
            </p:cNvCxnSpPr>
            <p:nvPr/>
          </p:nvCxnSpPr>
          <p:spPr bwMode="auto">
            <a:xfrm flipV="1">
              <a:off x="571500" y="613410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42" name="Straight Connector 92"/>
            <p:cNvCxnSpPr>
              <a:cxnSpLocks noChangeShapeType="1"/>
            </p:cNvCxnSpPr>
            <p:nvPr/>
          </p:nvCxnSpPr>
          <p:spPr bwMode="auto">
            <a:xfrm flipV="1">
              <a:off x="571500" y="6091238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43" name="Straight Connector 93"/>
            <p:cNvCxnSpPr>
              <a:cxnSpLocks noChangeShapeType="1"/>
            </p:cNvCxnSpPr>
            <p:nvPr/>
          </p:nvCxnSpPr>
          <p:spPr bwMode="auto">
            <a:xfrm flipV="1">
              <a:off x="571500" y="6049963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44" name="Straight Connector 94"/>
            <p:cNvCxnSpPr>
              <a:cxnSpLocks noChangeShapeType="1"/>
            </p:cNvCxnSpPr>
            <p:nvPr/>
          </p:nvCxnSpPr>
          <p:spPr bwMode="auto">
            <a:xfrm flipV="1">
              <a:off x="571500" y="600710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45" name="Straight Connector 96"/>
            <p:cNvCxnSpPr>
              <a:cxnSpLocks noChangeShapeType="1"/>
            </p:cNvCxnSpPr>
            <p:nvPr/>
          </p:nvCxnSpPr>
          <p:spPr bwMode="auto">
            <a:xfrm flipV="1">
              <a:off x="571500" y="571500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46" name="Straight Connector 97"/>
            <p:cNvCxnSpPr>
              <a:cxnSpLocks noChangeShapeType="1"/>
            </p:cNvCxnSpPr>
            <p:nvPr/>
          </p:nvCxnSpPr>
          <p:spPr bwMode="auto">
            <a:xfrm flipV="1">
              <a:off x="571500" y="5672138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47" name="Straight Connector 98"/>
            <p:cNvCxnSpPr>
              <a:cxnSpLocks noChangeShapeType="1"/>
            </p:cNvCxnSpPr>
            <p:nvPr/>
          </p:nvCxnSpPr>
          <p:spPr bwMode="auto">
            <a:xfrm flipV="1">
              <a:off x="571500" y="5630863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48" name="Straight Connector 115"/>
            <p:cNvCxnSpPr>
              <a:cxnSpLocks noChangeShapeType="1"/>
            </p:cNvCxnSpPr>
            <p:nvPr/>
          </p:nvCxnSpPr>
          <p:spPr bwMode="auto">
            <a:xfrm flipV="1">
              <a:off x="571500" y="5126038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49" name="Straight Connector 116"/>
            <p:cNvCxnSpPr>
              <a:cxnSpLocks noChangeShapeType="1"/>
            </p:cNvCxnSpPr>
            <p:nvPr/>
          </p:nvCxnSpPr>
          <p:spPr bwMode="auto">
            <a:xfrm flipV="1">
              <a:off x="571500" y="529590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50" name="Straight Connector 117"/>
            <p:cNvCxnSpPr>
              <a:cxnSpLocks noChangeShapeType="1"/>
            </p:cNvCxnSpPr>
            <p:nvPr/>
          </p:nvCxnSpPr>
          <p:spPr bwMode="auto">
            <a:xfrm flipV="1">
              <a:off x="571500" y="5253038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51" name="Straight Connector 118"/>
            <p:cNvCxnSpPr>
              <a:cxnSpLocks noChangeShapeType="1"/>
            </p:cNvCxnSpPr>
            <p:nvPr/>
          </p:nvCxnSpPr>
          <p:spPr bwMode="auto">
            <a:xfrm flipV="1">
              <a:off x="571500" y="5211763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52" name="Straight Connector 119"/>
            <p:cNvCxnSpPr>
              <a:cxnSpLocks noChangeShapeType="1"/>
            </p:cNvCxnSpPr>
            <p:nvPr/>
          </p:nvCxnSpPr>
          <p:spPr bwMode="auto">
            <a:xfrm flipV="1">
              <a:off x="571500" y="516890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53" name="Straight Connector 120"/>
            <p:cNvCxnSpPr>
              <a:cxnSpLocks noChangeShapeType="1"/>
            </p:cNvCxnSpPr>
            <p:nvPr/>
          </p:nvCxnSpPr>
          <p:spPr bwMode="auto">
            <a:xfrm flipV="1">
              <a:off x="571500" y="533400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54" name="Straight Connector 125"/>
            <p:cNvCxnSpPr>
              <a:cxnSpLocks noChangeShapeType="1"/>
            </p:cNvCxnSpPr>
            <p:nvPr/>
          </p:nvCxnSpPr>
          <p:spPr bwMode="auto">
            <a:xfrm flipV="1">
              <a:off x="571500" y="491490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55" name="Straight Connector 126"/>
            <p:cNvCxnSpPr>
              <a:cxnSpLocks noChangeShapeType="1"/>
            </p:cNvCxnSpPr>
            <p:nvPr/>
          </p:nvCxnSpPr>
          <p:spPr bwMode="auto">
            <a:xfrm flipV="1">
              <a:off x="571500" y="5084763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56" name="Straight Connector 127"/>
            <p:cNvCxnSpPr>
              <a:cxnSpLocks noChangeShapeType="1"/>
            </p:cNvCxnSpPr>
            <p:nvPr/>
          </p:nvCxnSpPr>
          <p:spPr bwMode="auto">
            <a:xfrm flipV="1">
              <a:off x="571500" y="504190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57" name="Straight Connector 128"/>
            <p:cNvCxnSpPr>
              <a:cxnSpLocks noChangeShapeType="1"/>
            </p:cNvCxnSpPr>
            <p:nvPr/>
          </p:nvCxnSpPr>
          <p:spPr bwMode="auto">
            <a:xfrm flipV="1">
              <a:off x="571500" y="4999038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58" name="Straight Connector 129"/>
            <p:cNvCxnSpPr>
              <a:cxnSpLocks noChangeShapeType="1"/>
            </p:cNvCxnSpPr>
            <p:nvPr/>
          </p:nvCxnSpPr>
          <p:spPr bwMode="auto">
            <a:xfrm flipV="1">
              <a:off x="571500" y="4957763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59" name="Straight Connector 130"/>
            <p:cNvCxnSpPr>
              <a:cxnSpLocks noChangeShapeType="1"/>
            </p:cNvCxnSpPr>
            <p:nvPr/>
          </p:nvCxnSpPr>
          <p:spPr bwMode="auto">
            <a:xfrm flipV="1">
              <a:off x="571500" y="6383338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60" name="Straight Connector 132"/>
            <p:cNvCxnSpPr>
              <a:cxnSpLocks noChangeShapeType="1"/>
            </p:cNvCxnSpPr>
            <p:nvPr/>
          </p:nvCxnSpPr>
          <p:spPr bwMode="auto">
            <a:xfrm flipV="1">
              <a:off x="571500" y="6637338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61" name="Straight Connector 133"/>
            <p:cNvCxnSpPr>
              <a:cxnSpLocks noChangeShapeType="1"/>
            </p:cNvCxnSpPr>
            <p:nvPr/>
          </p:nvCxnSpPr>
          <p:spPr bwMode="auto">
            <a:xfrm flipV="1">
              <a:off x="571500" y="6596063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62" name="Straight Connector 134"/>
            <p:cNvCxnSpPr>
              <a:cxnSpLocks noChangeShapeType="1"/>
            </p:cNvCxnSpPr>
            <p:nvPr/>
          </p:nvCxnSpPr>
          <p:spPr bwMode="auto">
            <a:xfrm flipV="1">
              <a:off x="571500" y="642620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63" name="Straight Connector 135"/>
            <p:cNvCxnSpPr>
              <a:cxnSpLocks noChangeShapeType="1"/>
            </p:cNvCxnSpPr>
            <p:nvPr/>
          </p:nvCxnSpPr>
          <p:spPr bwMode="auto">
            <a:xfrm flipV="1">
              <a:off x="571500" y="655320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64" name="Straight Connector 136"/>
            <p:cNvCxnSpPr>
              <a:cxnSpLocks noChangeShapeType="1"/>
            </p:cNvCxnSpPr>
            <p:nvPr/>
          </p:nvCxnSpPr>
          <p:spPr bwMode="auto">
            <a:xfrm flipV="1">
              <a:off x="571500" y="6510338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65" name="Straight Connector 137"/>
            <p:cNvCxnSpPr>
              <a:cxnSpLocks noChangeShapeType="1"/>
            </p:cNvCxnSpPr>
            <p:nvPr/>
          </p:nvCxnSpPr>
          <p:spPr bwMode="auto">
            <a:xfrm flipV="1">
              <a:off x="571500" y="6469063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66" name="Straight Connector 138"/>
            <p:cNvCxnSpPr>
              <a:cxnSpLocks noChangeShapeType="1"/>
            </p:cNvCxnSpPr>
            <p:nvPr/>
          </p:nvCxnSpPr>
          <p:spPr bwMode="auto">
            <a:xfrm flipV="1">
              <a:off x="571500" y="4703763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67" name="Straight Connector 139"/>
            <p:cNvCxnSpPr>
              <a:cxnSpLocks noChangeShapeType="1"/>
            </p:cNvCxnSpPr>
            <p:nvPr/>
          </p:nvCxnSpPr>
          <p:spPr bwMode="auto">
            <a:xfrm flipV="1">
              <a:off x="571500" y="4745038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68" name="Straight Connector 140"/>
            <p:cNvCxnSpPr>
              <a:cxnSpLocks noChangeShapeType="1"/>
            </p:cNvCxnSpPr>
            <p:nvPr/>
          </p:nvCxnSpPr>
          <p:spPr bwMode="auto">
            <a:xfrm flipV="1">
              <a:off x="571500" y="4081463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69" name="Straight Connector 141"/>
            <p:cNvCxnSpPr>
              <a:cxnSpLocks noChangeShapeType="1"/>
            </p:cNvCxnSpPr>
            <p:nvPr/>
          </p:nvCxnSpPr>
          <p:spPr bwMode="auto">
            <a:xfrm flipV="1">
              <a:off x="571500" y="4249738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70" name="Straight Connector 142"/>
            <p:cNvCxnSpPr>
              <a:cxnSpLocks noChangeShapeType="1"/>
            </p:cNvCxnSpPr>
            <p:nvPr/>
          </p:nvCxnSpPr>
          <p:spPr bwMode="auto">
            <a:xfrm flipV="1">
              <a:off x="571500" y="4208463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71" name="Straight Connector 143"/>
            <p:cNvCxnSpPr>
              <a:cxnSpLocks noChangeShapeType="1"/>
            </p:cNvCxnSpPr>
            <p:nvPr/>
          </p:nvCxnSpPr>
          <p:spPr bwMode="auto">
            <a:xfrm flipV="1">
              <a:off x="571500" y="4165600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72" name="Straight Connector 144"/>
            <p:cNvCxnSpPr>
              <a:cxnSpLocks noChangeShapeType="1"/>
            </p:cNvCxnSpPr>
            <p:nvPr/>
          </p:nvCxnSpPr>
          <p:spPr bwMode="auto">
            <a:xfrm flipV="1">
              <a:off x="571500" y="4122738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73" name="Straight Connector 145"/>
            <p:cNvCxnSpPr>
              <a:cxnSpLocks noChangeShapeType="1"/>
            </p:cNvCxnSpPr>
            <p:nvPr/>
          </p:nvCxnSpPr>
          <p:spPr bwMode="auto">
            <a:xfrm flipV="1">
              <a:off x="571500" y="4287838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74" name="Straight Connector 146"/>
            <p:cNvCxnSpPr>
              <a:cxnSpLocks noChangeShapeType="1"/>
            </p:cNvCxnSpPr>
            <p:nvPr/>
          </p:nvCxnSpPr>
          <p:spPr bwMode="auto">
            <a:xfrm flipV="1">
              <a:off x="571500" y="445770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75" name="Straight Connector 147"/>
            <p:cNvCxnSpPr>
              <a:cxnSpLocks noChangeShapeType="1"/>
            </p:cNvCxnSpPr>
            <p:nvPr/>
          </p:nvCxnSpPr>
          <p:spPr bwMode="auto">
            <a:xfrm flipV="1">
              <a:off x="571500" y="4414838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76" name="Straight Connector 148"/>
            <p:cNvCxnSpPr>
              <a:cxnSpLocks noChangeShapeType="1"/>
            </p:cNvCxnSpPr>
            <p:nvPr/>
          </p:nvCxnSpPr>
          <p:spPr bwMode="auto">
            <a:xfrm flipV="1">
              <a:off x="571500" y="4373563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77" name="Straight Connector 150"/>
            <p:cNvCxnSpPr>
              <a:cxnSpLocks noChangeShapeType="1"/>
            </p:cNvCxnSpPr>
            <p:nvPr/>
          </p:nvCxnSpPr>
          <p:spPr bwMode="auto">
            <a:xfrm flipV="1">
              <a:off x="571500" y="449580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78" name="Straight Connector 151"/>
            <p:cNvCxnSpPr>
              <a:cxnSpLocks noChangeShapeType="1"/>
            </p:cNvCxnSpPr>
            <p:nvPr/>
          </p:nvCxnSpPr>
          <p:spPr bwMode="auto">
            <a:xfrm flipV="1">
              <a:off x="571500" y="4665663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79" name="Straight Connector 152"/>
            <p:cNvCxnSpPr>
              <a:cxnSpLocks noChangeShapeType="1"/>
            </p:cNvCxnSpPr>
            <p:nvPr/>
          </p:nvCxnSpPr>
          <p:spPr bwMode="auto">
            <a:xfrm flipV="1">
              <a:off x="571500" y="462280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80" name="Straight Connector 153"/>
            <p:cNvCxnSpPr>
              <a:cxnSpLocks noChangeShapeType="1"/>
            </p:cNvCxnSpPr>
            <p:nvPr/>
          </p:nvCxnSpPr>
          <p:spPr bwMode="auto">
            <a:xfrm flipV="1">
              <a:off x="571500" y="4579938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81" name="Straight Connector 154"/>
            <p:cNvCxnSpPr>
              <a:cxnSpLocks noChangeShapeType="1"/>
            </p:cNvCxnSpPr>
            <p:nvPr/>
          </p:nvCxnSpPr>
          <p:spPr bwMode="auto">
            <a:xfrm flipV="1">
              <a:off x="571500" y="4538663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82" name="Straight Connector 156"/>
            <p:cNvCxnSpPr>
              <a:cxnSpLocks noChangeShapeType="1"/>
            </p:cNvCxnSpPr>
            <p:nvPr/>
          </p:nvCxnSpPr>
          <p:spPr bwMode="auto">
            <a:xfrm flipV="1">
              <a:off x="571500" y="4038600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83" name="Straight Connector 157"/>
            <p:cNvCxnSpPr>
              <a:cxnSpLocks noChangeShapeType="1"/>
            </p:cNvCxnSpPr>
            <p:nvPr/>
          </p:nvCxnSpPr>
          <p:spPr bwMode="auto">
            <a:xfrm flipV="1">
              <a:off x="571500" y="3995738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84" name="Straight Connector 158"/>
            <p:cNvCxnSpPr>
              <a:cxnSpLocks noChangeShapeType="1"/>
            </p:cNvCxnSpPr>
            <p:nvPr/>
          </p:nvCxnSpPr>
          <p:spPr bwMode="auto">
            <a:xfrm flipV="1">
              <a:off x="571500" y="3954463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85" name="Straight Connector 159"/>
            <p:cNvCxnSpPr>
              <a:cxnSpLocks noChangeShapeType="1"/>
            </p:cNvCxnSpPr>
            <p:nvPr/>
          </p:nvCxnSpPr>
          <p:spPr bwMode="auto">
            <a:xfrm flipV="1">
              <a:off x="571500" y="3911600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86" name="Straight Connector 161"/>
            <p:cNvCxnSpPr>
              <a:cxnSpLocks noChangeShapeType="1"/>
            </p:cNvCxnSpPr>
            <p:nvPr/>
          </p:nvCxnSpPr>
          <p:spPr bwMode="auto">
            <a:xfrm flipV="1">
              <a:off x="571500" y="3162300"/>
              <a:ext cx="711200" cy="1270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87" name="Straight Connector 162"/>
            <p:cNvCxnSpPr>
              <a:cxnSpLocks noChangeShapeType="1"/>
            </p:cNvCxnSpPr>
            <p:nvPr/>
          </p:nvCxnSpPr>
          <p:spPr bwMode="auto">
            <a:xfrm flipV="1">
              <a:off x="571500" y="3335338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88" name="Straight Connector 163"/>
            <p:cNvCxnSpPr>
              <a:cxnSpLocks noChangeShapeType="1"/>
            </p:cNvCxnSpPr>
            <p:nvPr/>
          </p:nvCxnSpPr>
          <p:spPr bwMode="auto">
            <a:xfrm flipV="1">
              <a:off x="571500" y="3294063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89" name="Straight Connector 164"/>
            <p:cNvCxnSpPr>
              <a:cxnSpLocks noChangeShapeType="1"/>
            </p:cNvCxnSpPr>
            <p:nvPr/>
          </p:nvCxnSpPr>
          <p:spPr bwMode="auto">
            <a:xfrm flipV="1">
              <a:off x="571500" y="3251200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90" name="Straight Connector 166"/>
            <p:cNvCxnSpPr>
              <a:cxnSpLocks noChangeShapeType="1"/>
            </p:cNvCxnSpPr>
            <p:nvPr/>
          </p:nvCxnSpPr>
          <p:spPr bwMode="auto">
            <a:xfrm flipV="1">
              <a:off x="571500" y="3373438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91" name="Straight Connector 167"/>
            <p:cNvCxnSpPr>
              <a:cxnSpLocks noChangeShapeType="1"/>
            </p:cNvCxnSpPr>
            <p:nvPr/>
          </p:nvCxnSpPr>
          <p:spPr bwMode="auto">
            <a:xfrm flipV="1">
              <a:off x="571500" y="3543300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92" name="Straight Connector 168"/>
            <p:cNvCxnSpPr>
              <a:cxnSpLocks noChangeShapeType="1"/>
            </p:cNvCxnSpPr>
            <p:nvPr/>
          </p:nvCxnSpPr>
          <p:spPr bwMode="auto">
            <a:xfrm flipV="1">
              <a:off x="571500" y="3500438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93" name="Straight Connector 169"/>
            <p:cNvCxnSpPr>
              <a:cxnSpLocks noChangeShapeType="1"/>
            </p:cNvCxnSpPr>
            <p:nvPr/>
          </p:nvCxnSpPr>
          <p:spPr bwMode="auto">
            <a:xfrm flipV="1">
              <a:off x="571500" y="3459163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94" name="Straight Connector 170"/>
            <p:cNvCxnSpPr>
              <a:cxnSpLocks noChangeShapeType="1"/>
            </p:cNvCxnSpPr>
            <p:nvPr/>
          </p:nvCxnSpPr>
          <p:spPr bwMode="auto">
            <a:xfrm flipV="1">
              <a:off x="571500" y="3416300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95" name="Straight Connector 171"/>
            <p:cNvCxnSpPr>
              <a:cxnSpLocks noChangeShapeType="1"/>
            </p:cNvCxnSpPr>
            <p:nvPr/>
          </p:nvCxnSpPr>
          <p:spPr bwMode="auto">
            <a:xfrm flipV="1">
              <a:off x="571500" y="3581400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96" name="Straight Connector 174"/>
            <p:cNvCxnSpPr>
              <a:cxnSpLocks noChangeShapeType="1"/>
            </p:cNvCxnSpPr>
            <p:nvPr/>
          </p:nvCxnSpPr>
          <p:spPr bwMode="auto">
            <a:xfrm flipV="1">
              <a:off x="571500" y="3665538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97" name="Straight Connector 175"/>
            <p:cNvCxnSpPr>
              <a:cxnSpLocks noChangeShapeType="1"/>
            </p:cNvCxnSpPr>
            <p:nvPr/>
          </p:nvCxnSpPr>
          <p:spPr bwMode="auto">
            <a:xfrm flipV="1">
              <a:off x="571500" y="3624263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98" name="Straight Connector 176"/>
            <p:cNvCxnSpPr>
              <a:cxnSpLocks noChangeShapeType="1"/>
            </p:cNvCxnSpPr>
            <p:nvPr/>
          </p:nvCxnSpPr>
          <p:spPr bwMode="auto">
            <a:xfrm flipV="1">
              <a:off x="571500" y="2951163"/>
              <a:ext cx="711200" cy="1270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99" name="Straight Connector 177"/>
            <p:cNvCxnSpPr>
              <a:cxnSpLocks noChangeShapeType="1"/>
            </p:cNvCxnSpPr>
            <p:nvPr/>
          </p:nvCxnSpPr>
          <p:spPr bwMode="auto">
            <a:xfrm flipV="1">
              <a:off x="571500" y="3119438"/>
              <a:ext cx="711200" cy="1270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600" name="Straight Connector 178"/>
            <p:cNvCxnSpPr>
              <a:cxnSpLocks noChangeShapeType="1"/>
            </p:cNvCxnSpPr>
            <p:nvPr/>
          </p:nvCxnSpPr>
          <p:spPr bwMode="auto">
            <a:xfrm flipV="1">
              <a:off x="571500" y="3078163"/>
              <a:ext cx="711200" cy="1270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601" name="Straight Connector 179"/>
            <p:cNvCxnSpPr>
              <a:cxnSpLocks noChangeShapeType="1"/>
            </p:cNvCxnSpPr>
            <p:nvPr/>
          </p:nvCxnSpPr>
          <p:spPr bwMode="auto">
            <a:xfrm flipV="1">
              <a:off x="571500" y="3035300"/>
              <a:ext cx="711200" cy="1270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602" name="Straight Connector 180"/>
            <p:cNvCxnSpPr>
              <a:cxnSpLocks noChangeShapeType="1"/>
            </p:cNvCxnSpPr>
            <p:nvPr/>
          </p:nvCxnSpPr>
          <p:spPr bwMode="auto">
            <a:xfrm flipV="1">
              <a:off x="571500" y="2992438"/>
              <a:ext cx="711200" cy="1270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3603" name="Right Brace 187"/>
            <p:cNvSpPr>
              <a:spLocks/>
            </p:cNvSpPr>
            <p:nvPr/>
          </p:nvSpPr>
          <p:spPr bwMode="auto">
            <a:xfrm>
              <a:off x="1384300" y="2459038"/>
              <a:ext cx="247650" cy="711200"/>
            </a:xfrm>
            <a:prstGeom prst="rightBrace">
              <a:avLst>
                <a:gd name="adj1" fmla="val 8336"/>
                <a:gd name="adj2" fmla="val 50000"/>
              </a:avLst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04" name="Right Brace 189"/>
            <p:cNvSpPr>
              <a:spLocks/>
            </p:cNvSpPr>
            <p:nvPr/>
          </p:nvSpPr>
          <p:spPr bwMode="auto">
            <a:xfrm>
              <a:off x="1384300" y="3251200"/>
              <a:ext cx="254000" cy="1047750"/>
            </a:xfrm>
            <a:prstGeom prst="rightBrace">
              <a:avLst>
                <a:gd name="adj1" fmla="val 8326"/>
                <a:gd name="adj2" fmla="val 50000"/>
              </a:avLst>
            </a:prstGeom>
            <a:noFill/>
            <a:ln w="412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195"/>
            <p:cNvGrpSpPr/>
            <p:nvPr/>
          </p:nvGrpSpPr>
          <p:grpSpPr bwMode="auto">
            <a:xfrm>
              <a:off x="929217" y="2084923"/>
              <a:ext cx="36576" cy="163566"/>
              <a:chOff x="1689101" y="5558373"/>
              <a:chExt cx="36576" cy="163566"/>
            </a:xfrm>
            <a:solidFill>
              <a:srgbClr val="FF0000"/>
            </a:solidFill>
          </p:grpSpPr>
          <p:sp>
            <p:nvSpPr>
              <p:cNvPr id="197" name="Oval 196"/>
              <p:cNvSpPr>
                <a:spLocks noChangeAspect="1"/>
              </p:cNvSpPr>
              <p:nvPr/>
            </p:nvSpPr>
            <p:spPr bwMode="auto">
              <a:xfrm>
                <a:off x="1689101" y="5685363"/>
                <a:ext cx="36576" cy="36576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itchFamily="31" charset="0"/>
                  <a:ea typeface="ＭＳ Ｐゴシック" pitchFamily="31" charset="-128"/>
                  <a:cs typeface="ＭＳ Ｐゴシック" pitchFamily="31" charset="-128"/>
                </a:endParaRPr>
              </a:p>
            </p:txBody>
          </p:sp>
          <p:sp>
            <p:nvSpPr>
              <p:cNvPr id="198" name="Oval 197"/>
              <p:cNvSpPr>
                <a:spLocks noChangeAspect="1"/>
              </p:cNvSpPr>
              <p:nvPr/>
            </p:nvSpPr>
            <p:spPr bwMode="auto">
              <a:xfrm>
                <a:off x="1689101" y="5558373"/>
                <a:ext cx="36576" cy="36576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itchFamily="31" charset="0"/>
                  <a:ea typeface="ＭＳ Ｐゴシック" pitchFamily="31" charset="-128"/>
                  <a:cs typeface="ＭＳ Ｐゴシック" pitchFamily="31" charset="-128"/>
                </a:endParaRPr>
              </a:p>
            </p:txBody>
          </p:sp>
          <p:sp>
            <p:nvSpPr>
              <p:cNvPr id="199" name="Oval 198"/>
              <p:cNvSpPr>
                <a:spLocks noChangeAspect="1"/>
              </p:cNvSpPr>
              <p:nvPr/>
            </p:nvSpPr>
            <p:spPr bwMode="auto">
              <a:xfrm>
                <a:off x="1689101" y="5621868"/>
                <a:ext cx="36576" cy="36576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itchFamily="31" charset="0"/>
                  <a:ea typeface="ＭＳ Ｐゴシック" pitchFamily="31" charset="-128"/>
                  <a:cs typeface="ＭＳ Ｐゴシック" pitchFamily="31" charset="-128"/>
                </a:endParaRPr>
              </a:p>
            </p:txBody>
          </p:sp>
        </p:grpSp>
        <p:sp>
          <p:nvSpPr>
            <p:cNvPr id="63493" name="TextBox 136"/>
            <p:cNvSpPr txBox="1">
              <a:spLocks noChangeArrowheads="1"/>
            </p:cNvSpPr>
            <p:nvPr/>
          </p:nvSpPr>
          <p:spPr bwMode="auto">
            <a:xfrm>
              <a:off x="1562100" y="2552700"/>
              <a:ext cx="5207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b="1">
                  <a:solidFill>
                    <a:srgbClr val="378518"/>
                  </a:solidFill>
                </a:rPr>
                <a:t>N</a:t>
              </a:r>
              <a:r>
                <a:rPr lang="en-US" b="1" baseline="-25000">
                  <a:solidFill>
                    <a:srgbClr val="378518"/>
                  </a:solidFill>
                </a:rPr>
                <a:t>3</a:t>
              </a:r>
            </a:p>
          </p:txBody>
        </p:sp>
        <p:sp>
          <p:nvSpPr>
            <p:cNvPr id="63494" name="TextBox 137"/>
            <p:cNvSpPr txBox="1">
              <a:spLocks noChangeArrowheads="1"/>
            </p:cNvSpPr>
            <p:nvPr/>
          </p:nvSpPr>
          <p:spPr bwMode="auto">
            <a:xfrm>
              <a:off x="1562100" y="3524250"/>
              <a:ext cx="5207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b="1">
                  <a:solidFill>
                    <a:srgbClr val="000099"/>
                  </a:solidFill>
                </a:rPr>
                <a:t>N</a:t>
              </a:r>
              <a:r>
                <a:rPr lang="en-US" b="1" baseline="-25000">
                  <a:solidFill>
                    <a:srgbClr val="000099"/>
                  </a:solidFill>
                </a:rPr>
                <a:t>2</a:t>
              </a:r>
            </a:p>
          </p:txBody>
        </p:sp>
        <p:grpSp>
          <p:nvGrpSpPr>
            <p:cNvPr id="7" name="Group 66"/>
            <p:cNvGrpSpPr/>
            <p:nvPr/>
          </p:nvGrpSpPr>
          <p:grpSpPr>
            <a:xfrm>
              <a:off x="926042" y="3711582"/>
              <a:ext cx="36576" cy="163566"/>
              <a:chOff x="1047751" y="5558373"/>
              <a:chExt cx="36576" cy="163566"/>
            </a:xfrm>
            <a:solidFill>
              <a:srgbClr val="000099"/>
            </a:solidFill>
          </p:grpSpPr>
          <p:sp>
            <p:nvSpPr>
              <p:cNvPr id="140" name="Oval 139"/>
              <p:cNvSpPr>
                <a:spLocks noChangeAspect="1"/>
              </p:cNvSpPr>
              <p:nvPr/>
            </p:nvSpPr>
            <p:spPr bwMode="auto">
              <a:xfrm>
                <a:off x="1047751" y="5685363"/>
                <a:ext cx="36576" cy="36576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00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itchFamily="31" charset="0"/>
                  <a:ea typeface="ＭＳ Ｐゴシック" pitchFamily="31" charset="-128"/>
                  <a:cs typeface="ＭＳ Ｐゴシック" pitchFamily="31" charset="-128"/>
                </a:endParaRPr>
              </a:p>
            </p:txBody>
          </p:sp>
          <p:sp>
            <p:nvSpPr>
              <p:cNvPr id="141" name="Oval 140"/>
              <p:cNvSpPr>
                <a:spLocks noChangeAspect="1"/>
              </p:cNvSpPr>
              <p:nvPr/>
            </p:nvSpPr>
            <p:spPr bwMode="auto">
              <a:xfrm>
                <a:off x="1047751" y="5558373"/>
                <a:ext cx="36576" cy="36576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00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itchFamily="31" charset="0"/>
                  <a:ea typeface="ＭＳ Ｐゴシック" pitchFamily="31" charset="-128"/>
                  <a:cs typeface="ＭＳ Ｐゴシック" pitchFamily="31" charset="-128"/>
                </a:endParaRPr>
              </a:p>
            </p:txBody>
          </p:sp>
          <p:sp>
            <p:nvSpPr>
              <p:cNvPr id="142" name="Oval 141"/>
              <p:cNvSpPr>
                <a:spLocks noChangeAspect="1"/>
              </p:cNvSpPr>
              <p:nvPr/>
            </p:nvSpPr>
            <p:spPr bwMode="auto">
              <a:xfrm>
                <a:off x="1047751" y="5621868"/>
                <a:ext cx="36576" cy="36576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00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itchFamily="31" charset="0"/>
                  <a:ea typeface="ＭＳ Ｐゴシック" pitchFamily="31" charset="-128"/>
                  <a:cs typeface="ＭＳ Ｐゴシック" pitchFamily="31" charset="-128"/>
                </a:endParaRPr>
              </a:p>
            </p:txBody>
          </p:sp>
        </p:grpSp>
      </p:grpSp>
      <p:grpSp>
        <p:nvGrpSpPr>
          <p:cNvPr id="8" name="Group 146"/>
          <p:cNvGrpSpPr>
            <a:grpSpLocks/>
          </p:cNvGrpSpPr>
          <p:nvPr/>
        </p:nvGrpSpPr>
        <p:grpSpPr bwMode="auto">
          <a:xfrm>
            <a:off x="2871670" y="2138792"/>
            <a:ext cx="5178425" cy="3655775"/>
            <a:chOff x="3182176" y="2152873"/>
            <a:chExt cx="5178730" cy="3655307"/>
          </a:xfrm>
        </p:grpSpPr>
        <p:sp>
          <p:nvSpPr>
            <p:cNvPr id="63497" name="Text Box 16"/>
            <p:cNvSpPr txBox="1">
              <a:spLocks noChangeArrowheads="1"/>
            </p:cNvSpPr>
            <p:nvPr/>
          </p:nvSpPr>
          <p:spPr bwMode="auto">
            <a:xfrm>
              <a:off x="3182176" y="2152873"/>
              <a:ext cx="5178730" cy="400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b="1" dirty="0"/>
                <a:t>Consider 3 specific </a:t>
              </a:r>
              <a:r>
                <a:rPr lang="en-US" sz="2000" b="1" dirty="0" err="1"/>
                <a:t>macrostates</a:t>
              </a:r>
              <a:r>
                <a:rPr lang="en-US" sz="2000" b="1" dirty="0"/>
                <a:t>: C, </a:t>
              </a:r>
              <a:r>
                <a:rPr lang="en-US" sz="2000" b="1" dirty="0">
                  <a:solidFill>
                    <a:srgbClr val="000099"/>
                  </a:solidFill>
                </a:rPr>
                <a:t>B</a:t>
              </a:r>
              <a:r>
                <a:rPr lang="en-US" sz="2000" b="1" dirty="0"/>
                <a:t>, </a:t>
              </a:r>
              <a:r>
                <a:rPr lang="en-US" sz="2000" b="1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63498" name="TextBox 142"/>
            <p:cNvSpPr txBox="1">
              <a:spLocks noChangeArrowheads="1"/>
            </p:cNvSpPr>
            <p:nvPr/>
          </p:nvSpPr>
          <p:spPr bwMode="auto">
            <a:xfrm>
              <a:off x="3251187" y="5346515"/>
              <a:ext cx="40267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b="1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63499" name="TextBox 143"/>
            <p:cNvSpPr txBox="1">
              <a:spLocks noChangeArrowheads="1"/>
            </p:cNvSpPr>
            <p:nvPr/>
          </p:nvSpPr>
          <p:spPr bwMode="auto">
            <a:xfrm>
              <a:off x="4863933" y="4127412"/>
              <a:ext cx="40693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b="1" dirty="0">
                  <a:solidFill>
                    <a:srgbClr val="000099"/>
                  </a:solidFill>
                </a:rPr>
                <a:t>B</a:t>
              </a:r>
            </a:p>
          </p:txBody>
        </p:sp>
        <p:sp>
          <p:nvSpPr>
            <p:cNvPr id="63500" name="TextBox 144"/>
            <p:cNvSpPr txBox="1">
              <a:spLocks noChangeArrowheads="1"/>
            </p:cNvSpPr>
            <p:nvPr/>
          </p:nvSpPr>
          <p:spPr bwMode="auto">
            <a:xfrm>
              <a:off x="6426547" y="2883089"/>
              <a:ext cx="40693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b="1" dirty="0"/>
                <a:t>C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03780" y="2890178"/>
            <a:ext cx="2250681" cy="2928134"/>
            <a:chOff x="6603780" y="2890178"/>
            <a:chExt cx="2250681" cy="2928134"/>
          </a:xfrm>
        </p:grpSpPr>
        <p:cxnSp>
          <p:nvCxnSpPr>
            <p:cNvPr id="3" name="Straight Arrow Connector 2"/>
            <p:cNvCxnSpPr/>
            <p:nvPr/>
          </p:nvCxnSpPr>
          <p:spPr bwMode="auto">
            <a:xfrm>
              <a:off x="6603780" y="5653366"/>
              <a:ext cx="540909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4" name="Straight Arrow Connector 133"/>
            <p:cNvCxnSpPr/>
            <p:nvPr/>
          </p:nvCxnSpPr>
          <p:spPr bwMode="auto">
            <a:xfrm>
              <a:off x="6603780" y="4348200"/>
              <a:ext cx="540909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5" name="Straight Arrow Connector 134"/>
            <p:cNvCxnSpPr/>
            <p:nvPr/>
          </p:nvCxnSpPr>
          <p:spPr bwMode="auto">
            <a:xfrm>
              <a:off x="6603780" y="3125342"/>
              <a:ext cx="540909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" name="TextBox 5"/>
            <p:cNvSpPr txBox="1"/>
            <p:nvPr/>
          </p:nvSpPr>
          <p:spPr>
            <a:xfrm>
              <a:off x="7144688" y="5418202"/>
              <a:ext cx="16674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v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ery flexible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7144688" y="4113036"/>
              <a:ext cx="17097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0000FF"/>
                  </a:solidFill>
                </a:rPr>
                <a:t>intermediate</a:t>
              </a:r>
              <a:endParaRPr lang="en-US" sz="2000" b="1" dirty="0">
                <a:solidFill>
                  <a:srgbClr val="0000FF"/>
                </a:solidFill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7144688" y="2890178"/>
              <a:ext cx="13393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v</a:t>
              </a:r>
              <a:r>
                <a:rPr lang="en-US" sz="2000" b="1" dirty="0" smtClean="0"/>
                <a:t>ery rigid</a:t>
              </a:r>
              <a:endParaRPr lang="en-US" sz="2000" b="1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857582" y="1735059"/>
            <a:ext cx="5572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FLUCTUATING </a:t>
            </a:r>
            <a:r>
              <a:rPr lang="en-US" sz="2000" b="1" dirty="0" smtClean="0">
                <a:solidFill>
                  <a:srgbClr val="000090"/>
                </a:solidFill>
              </a:rPr>
              <a:t>H-bonds</a:t>
            </a:r>
            <a:r>
              <a:rPr lang="en-US" sz="2000" b="1" dirty="0" smtClean="0">
                <a:solidFill>
                  <a:srgbClr val="800000"/>
                </a:solidFill>
              </a:rPr>
              <a:t> and </a:t>
            </a:r>
            <a:r>
              <a:rPr lang="en-US" sz="2000" b="1" dirty="0" smtClean="0">
                <a:solidFill>
                  <a:srgbClr val="0B622E"/>
                </a:solidFill>
              </a:rPr>
              <a:t>native torsions</a:t>
            </a:r>
            <a:endParaRPr lang="en-US" sz="2400" b="1" dirty="0">
              <a:solidFill>
                <a:srgbClr val="0B62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809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6"/>
          <p:cNvSpPr>
            <a:spLocks noChangeArrowheads="1"/>
          </p:cNvSpPr>
          <p:nvPr/>
        </p:nvSpPr>
        <p:spPr bwMode="auto">
          <a:xfrm>
            <a:off x="0" y="0"/>
            <a:ext cx="2641600" cy="8509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P</a:t>
            </a:r>
            <a:r>
              <a:rPr lang="ja-JP" altLang="en-US" b="1">
                <a:solidFill>
                  <a:srgbClr val="FFFFFF"/>
                </a:solidFill>
              </a:rPr>
              <a:t>’</a:t>
            </a:r>
            <a:r>
              <a:rPr lang="en-US" b="1">
                <a:solidFill>
                  <a:srgbClr val="FFFFFF"/>
                </a:solidFill>
              </a:rPr>
              <a:t>s and Q</a:t>
            </a:r>
            <a:r>
              <a:rPr lang="ja-JP" altLang="en-US" b="1">
                <a:solidFill>
                  <a:srgbClr val="FFFFFF"/>
                </a:solidFill>
              </a:rPr>
              <a:t>’</a:t>
            </a:r>
            <a:r>
              <a:rPr lang="en-US" b="1">
                <a:solidFill>
                  <a:srgbClr val="FFFFFF"/>
                </a:solidFill>
              </a:rPr>
              <a:t>s</a:t>
            </a:r>
          </a:p>
          <a:p>
            <a:pPr algn="ctr"/>
            <a:r>
              <a:rPr lang="en-US" sz="2000" b="1">
                <a:solidFill>
                  <a:srgbClr val="FFFF00"/>
                </a:solidFill>
                <a:sym typeface="Symbol" charset="0"/>
              </a:rPr>
              <a:t>Examples</a:t>
            </a:r>
            <a:endParaRPr lang="en-US" sz="2000" b="1">
              <a:solidFill>
                <a:srgbClr val="FFFF00"/>
              </a:solidFill>
            </a:endParaRPr>
          </a:p>
        </p:txBody>
      </p:sp>
      <p:grpSp>
        <p:nvGrpSpPr>
          <p:cNvPr id="64515" name="Group 132"/>
          <p:cNvGrpSpPr>
            <a:grpSpLocks/>
          </p:cNvGrpSpPr>
          <p:nvPr/>
        </p:nvGrpSpPr>
        <p:grpSpPr bwMode="auto">
          <a:xfrm>
            <a:off x="88900" y="3257550"/>
            <a:ext cx="2576513" cy="2147888"/>
            <a:chOff x="2465258" y="2344681"/>
            <a:chExt cx="4681255" cy="4141430"/>
          </a:xfrm>
        </p:grpSpPr>
        <p:grpSp>
          <p:nvGrpSpPr>
            <p:cNvPr id="64525" name="Group 3"/>
            <p:cNvGrpSpPr>
              <a:grpSpLocks/>
            </p:cNvGrpSpPr>
            <p:nvPr/>
          </p:nvGrpSpPr>
          <p:grpSpPr bwMode="auto">
            <a:xfrm>
              <a:off x="3143249" y="2538413"/>
              <a:ext cx="3889375" cy="3367088"/>
              <a:chOff x="576" y="1623"/>
              <a:chExt cx="2450" cy="2121"/>
            </a:xfrm>
          </p:grpSpPr>
          <p:sp>
            <p:nvSpPr>
              <p:cNvPr id="64532" name="Rectangle 4" descr="Large grid"/>
              <p:cNvSpPr>
                <a:spLocks noChangeArrowheads="1"/>
              </p:cNvSpPr>
              <p:nvPr/>
            </p:nvSpPr>
            <p:spPr bwMode="auto">
              <a:xfrm>
                <a:off x="576" y="1824"/>
                <a:ext cx="2352" cy="1920"/>
              </a:xfrm>
              <a:prstGeom prst="rect">
                <a:avLst/>
              </a:prstGeom>
              <a:pattFill prst="lgGrid">
                <a:fgClr>
                  <a:schemeClr val="tx2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533" name="Line 6"/>
              <p:cNvSpPr>
                <a:spLocks noChangeShapeType="1"/>
              </p:cNvSpPr>
              <p:nvPr/>
            </p:nvSpPr>
            <p:spPr bwMode="auto">
              <a:xfrm flipV="1">
                <a:off x="593" y="1623"/>
                <a:ext cx="0" cy="21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534" name="Line 7"/>
              <p:cNvSpPr>
                <a:spLocks noChangeShapeType="1"/>
              </p:cNvSpPr>
              <p:nvPr/>
            </p:nvSpPr>
            <p:spPr bwMode="auto">
              <a:xfrm rot="5400000" flipV="1">
                <a:off x="1802" y="2504"/>
                <a:ext cx="0" cy="24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526" name="TextBox 136"/>
            <p:cNvSpPr txBox="1">
              <a:spLocks noChangeArrowheads="1"/>
            </p:cNvSpPr>
            <p:nvPr/>
          </p:nvSpPr>
          <p:spPr bwMode="auto">
            <a:xfrm>
              <a:off x="2465258" y="2344681"/>
              <a:ext cx="794072" cy="712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378518"/>
                  </a:solidFill>
                </a:rPr>
                <a:t>N</a:t>
              </a:r>
              <a:r>
                <a:rPr lang="en-US" sz="1800" b="1" baseline="-25000">
                  <a:solidFill>
                    <a:srgbClr val="378518"/>
                  </a:solidFill>
                </a:rPr>
                <a:t>3</a:t>
              </a:r>
            </a:p>
          </p:txBody>
        </p:sp>
        <p:sp>
          <p:nvSpPr>
            <p:cNvPr id="64527" name="TextBox 137"/>
            <p:cNvSpPr txBox="1">
              <a:spLocks noChangeArrowheads="1"/>
            </p:cNvSpPr>
            <p:nvPr/>
          </p:nvSpPr>
          <p:spPr bwMode="auto">
            <a:xfrm>
              <a:off x="6352441" y="5773973"/>
              <a:ext cx="794072" cy="712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0099"/>
                  </a:solidFill>
                </a:rPr>
                <a:t>N</a:t>
              </a:r>
              <a:r>
                <a:rPr lang="en-US" sz="1800" b="1" baseline="-25000">
                  <a:solidFill>
                    <a:srgbClr val="000099"/>
                  </a:solidFill>
                </a:rPr>
                <a:t>2</a:t>
              </a:r>
            </a:p>
          </p:txBody>
        </p:sp>
        <p:grpSp>
          <p:nvGrpSpPr>
            <p:cNvPr id="64528" name="Group 146"/>
            <p:cNvGrpSpPr>
              <a:grpSpLocks/>
            </p:cNvGrpSpPr>
            <p:nvPr/>
          </p:nvGrpSpPr>
          <p:grpSpPr bwMode="auto">
            <a:xfrm>
              <a:off x="3163969" y="2830368"/>
              <a:ext cx="3429627" cy="3116041"/>
              <a:chOff x="3163969" y="2830368"/>
              <a:chExt cx="3429627" cy="3116041"/>
            </a:xfrm>
          </p:grpSpPr>
          <p:sp>
            <p:nvSpPr>
              <p:cNvPr id="64529" name="TextBox 142"/>
              <p:cNvSpPr txBox="1">
                <a:spLocks noChangeArrowheads="1"/>
              </p:cNvSpPr>
              <p:nvPr/>
            </p:nvSpPr>
            <p:spPr bwMode="auto">
              <a:xfrm>
                <a:off x="3163969" y="5056254"/>
                <a:ext cx="731617" cy="890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>
                    <a:solidFill>
                      <a:srgbClr val="FF0000"/>
                    </a:solidFill>
                  </a:rPr>
                  <a:t>A</a:t>
                </a:r>
              </a:p>
            </p:txBody>
          </p:sp>
          <p:sp>
            <p:nvSpPr>
              <p:cNvPr id="64530" name="TextBox 143"/>
              <p:cNvSpPr txBox="1">
                <a:spLocks noChangeArrowheads="1"/>
              </p:cNvSpPr>
              <p:nvPr/>
            </p:nvSpPr>
            <p:spPr bwMode="auto">
              <a:xfrm>
                <a:off x="4728856" y="3884860"/>
                <a:ext cx="739353" cy="890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>
                    <a:solidFill>
                      <a:srgbClr val="000099"/>
                    </a:solidFill>
                  </a:rPr>
                  <a:t>B</a:t>
                </a:r>
              </a:p>
            </p:txBody>
          </p:sp>
          <p:sp>
            <p:nvSpPr>
              <p:cNvPr id="64531" name="TextBox 144"/>
              <p:cNvSpPr txBox="1">
                <a:spLocks noChangeArrowheads="1"/>
              </p:cNvSpPr>
              <p:nvPr/>
            </p:nvSpPr>
            <p:spPr bwMode="auto">
              <a:xfrm>
                <a:off x="6186664" y="2830368"/>
                <a:ext cx="406932" cy="461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/>
                  <a:t>C</a:t>
                </a:r>
              </a:p>
            </p:txBody>
          </p:sp>
        </p:grpSp>
      </p:grpSp>
      <p:pic>
        <p:nvPicPr>
          <p:cNvPr id="64516" name="Picture 27" descr="q_ABC_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873250"/>
            <a:ext cx="6172200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TextBox 28"/>
          <p:cNvSpPr txBox="1">
            <a:spLocks noChangeArrowheads="1"/>
          </p:cNvSpPr>
          <p:nvPr/>
        </p:nvSpPr>
        <p:spPr bwMode="auto">
          <a:xfrm>
            <a:off x="6426200" y="6070600"/>
            <a:ext cx="384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P</a:t>
            </a:r>
          </a:p>
        </p:txBody>
      </p:sp>
      <p:sp>
        <p:nvSpPr>
          <p:cNvPr id="64518" name="TextBox 29"/>
          <p:cNvSpPr txBox="1">
            <a:spLocks noChangeArrowheads="1"/>
          </p:cNvSpPr>
          <p:nvPr/>
        </p:nvSpPr>
        <p:spPr bwMode="auto">
          <a:xfrm>
            <a:off x="2768600" y="3060700"/>
            <a:ext cx="423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Q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768600" y="317500"/>
            <a:ext cx="6377797" cy="1503065"/>
            <a:chOff x="2768600" y="317500"/>
            <a:chExt cx="6377797" cy="1503065"/>
          </a:xfrm>
        </p:grpSpPr>
        <p:grpSp>
          <p:nvGrpSpPr>
            <p:cNvPr id="64519" name="Group 34"/>
            <p:cNvGrpSpPr>
              <a:grpSpLocks/>
            </p:cNvGrpSpPr>
            <p:nvPr/>
          </p:nvGrpSpPr>
          <p:grpSpPr bwMode="auto">
            <a:xfrm>
              <a:off x="2768600" y="317500"/>
              <a:ext cx="6183658" cy="907941"/>
              <a:chOff x="2768600" y="596900"/>
              <a:chExt cx="6183247" cy="908744"/>
            </a:xfrm>
          </p:grpSpPr>
          <p:sp>
            <p:nvSpPr>
              <p:cNvPr id="64522" name="TextBox 30"/>
              <p:cNvSpPr txBox="1">
                <a:spLocks noChangeArrowheads="1"/>
              </p:cNvSpPr>
              <p:nvPr/>
            </p:nvSpPr>
            <p:spPr bwMode="auto">
              <a:xfrm>
                <a:off x="3276271" y="596900"/>
                <a:ext cx="5675576" cy="908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dirty="0" smtClean="0"/>
                  <a:t>(total # </a:t>
                </a:r>
                <a:r>
                  <a:rPr lang="en-US" dirty="0"/>
                  <a:t>of </a:t>
                </a:r>
                <a:r>
                  <a:rPr lang="en-US" dirty="0" smtClean="0"/>
                  <a:t>constraints placed)</a:t>
                </a:r>
                <a:endParaRPr lang="en-US" dirty="0"/>
              </a:p>
              <a:p>
                <a:pPr algn="ctr">
                  <a:spcBef>
                    <a:spcPts val="600"/>
                  </a:spcBef>
                </a:pPr>
                <a:r>
                  <a:rPr lang="en-US" dirty="0" smtClean="0"/>
                  <a:t>(maximum # </a:t>
                </a:r>
                <a:r>
                  <a:rPr lang="en-US" dirty="0"/>
                  <a:t>of </a:t>
                </a:r>
                <a:r>
                  <a:rPr lang="en-US" dirty="0" smtClean="0"/>
                  <a:t>independent constraints)</a:t>
                </a:r>
                <a:endParaRPr lang="en-US" dirty="0"/>
              </a:p>
            </p:txBody>
          </p:sp>
          <p:cxnSp>
            <p:nvCxnSpPr>
              <p:cNvPr id="64523" name="Straight Connector 32"/>
              <p:cNvCxnSpPr>
                <a:cxnSpLocks noChangeShapeType="1"/>
              </p:cNvCxnSpPr>
              <p:nvPr/>
            </p:nvCxnSpPr>
            <p:spPr bwMode="auto">
              <a:xfrm>
                <a:off x="3434640" y="1083770"/>
                <a:ext cx="53420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4524" name="TextBox 33"/>
              <p:cNvSpPr txBox="1">
                <a:spLocks noChangeArrowheads="1"/>
              </p:cNvSpPr>
              <p:nvPr/>
            </p:nvSpPr>
            <p:spPr bwMode="auto">
              <a:xfrm>
                <a:off x="2768600" y="829771"/>
                <a:ext cx="64963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 dirty="0"/>
                  <a:t>P</a:t>
                </a:r>
                <a:r>
                  <a:rPr lang="en-US" b="1" baseline="-25000" dirty="0"/>
                  <a:t> </a:t>
                </a:r>
                <a:r>
                  <a:rPr lang="en-US" dirty="0"/>
                  <a:t>=</a:t>
                </a:r>
              </a:p>
            </p:txBody>
          </p:sp>
        </p:grpSp>
        <p:sp>
          <p:nvSpPr>
            <p:cNvPr id="64520" name="TextBox 35"/>
            <p:cNvSpPr txBox="1">
              <a:spLocks noChangeArrowheads="1"/>
            </p:cNvSpPr>
            <p:nvPr/>
          </p:nvSpPr>
          <p:spPr bwMode="auto">
            <a:xfrm>
              <a:off x="2774950" y="1358900"/>
              <a:ext cx="63714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b="1" dirty="0"/>
                <a:t>Q</a:t>
              </a:r>
              <a:r>
                <a:rPr lang="en-US" baseline="-25000" dirty="0"/>
                <a:t> </a:t>
              </a:r>
              <a:r>
                <a:rPr lang="en-US" dirty="0"/>
                <a:t>= </a:t>
              </a:r>
              <a:r>
                <a:rPr lang="en-US" dirty="0" smtClean="0"/>
                <a:t>&lt;</a:t>
              </a:r>
              <a:r>
                <a:rPr lang="en-US" sz="2000" dirty="0" smtClean="0"/>
                <a:t>fraction of </a:t>
              </a:r>
              <a:r>
                <a:rPr lang="en-US" sz="2000" dirty="0"/>
                <a:t>(N</a:t>
              </a:r>
              <a:r>
                <a:rPr lang="en-US" sz="2000" baseline="-25000" dirty="0"/>
                <a:t>2</a:t>
              </a:r>
              <a:r>
                <a:rPr lang="en-US" sz="2000" baseline="30000" dirty="0"/>
                <a:t> </a:t>
              </a:r>
              <a:r>
                <a:rPr lang="en-US" sz="2000" dirty="0"/>
                <a:t>+</a:t>
              </a:r>
              <a:r>
                <a:rPr lang="en-US" sz="2000" baseline="30000" dirty="0"/>
                <a:t> </a:t>
              </a:r>
              <a:r>
                <a:rPr lang="en-US" sz="2000" dirty="0"/>
                <a:t>N</a:t>
              </a:r>
              <a:r>
                <a:rPr lang="en-US" sz="2000" baseline="-25000" dirty="0"/>
                <a:t>3 </a:t>
              </a:r>
              <a:r>
                <a:rPr lang="en-US" sz="2000" baseline="30000" dirty="0"/>
                <a:t> </a:t>
              </a:r>
              <a:r>
                <a:rPr lang="en-US" sz="2000" dirty="0"/>
                <a:t>+</a:t>
              </a:r>
              <a:r>
                <a:rPr lang="en-US" sz="2000" baseline="30000" dirty="0"/>
                <a:t> </a:t>
              </a:r>
              <a:r>
                <a:rPr lang="en-US" sz="2000" dirty="0"/>
                <a:t>N</a:t>
              </a:r>
              <a:r>
                <a:rPr lang="en-US" sz="2000" baseline="-25000" dirty="0"/>
                <a:t>4</a:t>
              </a:r>
              <a:r>
                <a:rPr lang="en-US" sz="2000" dirty="0"/>
                <a:t>) </a:t>
              </a:r>
              <a:r>
                <a:rPr lang="en-US" sz="2000" dirty="0" smtClean="0"/>
                <a:t>that are </a:t>
              </a:r>
              <a:r>
                <a:rPr lang="en-US" sz="2000" dirty="0"/>
                <a:t>independent</a:t>
              </a:r>
              <a:r>
                <a:rPr lang="en-US" dirty="0"/>
                <a:t>&gt;</a:t>
              </a:r>
            </a:p>
          </p:txBody>
        </p:sp>
      </p:grpSp>
      <p:sp>
        <p:nvSpPr>
          <p:cNvPr id="64521" name="TextBox 41"/>
          <p:cNvSpPr txBox="1">
            <a:spLocks noChangeArrowheads="1"/>
          </p:cNvSpPr>
          <p:nvPr/>
        </p:nvSpPr>
        <p:spPr bwMode="auto">
          <a:xfrm>
            <a:off x="4787900" y="3810000"/>
            <a:ext cx="1758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/>
              <a:t>50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08050" y="2664959"/>
            <a:ext cx="2835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0000"/>
                </a:solidFill>
              </a:rPr>
              <a:t>u</a:t>
            </a:r>
            <a:r>
              <a:rPr lang="en-US" sz="2400" b="1" dirty="0" smtClean="0">
                <a:solidFill>
                  <a:srgbClr val="800000"/>
                </a:solidFill>
              </a:rPr>
              <a:t>niform </a:t>
            </a:r>
            <a:r>
              <a:rPr lang="en-US" sz="2400" b="1" dirty="0">
                <a:solidFill>
                  <a:srgbClr val="800000"/>
                </a:solidFill>
              </a:rPr>
              <a:t>s</a:t>
            </a:r>
            <a:r>
              <a:rPr lang="en-US" sz="2400" b="1" dirty="0" smtClean="0">
                <a:solidFill>
                  <a:srgbClr val="800000"/>
                </a:solidFill>
              </a:rPr>
              <a:t>ampling</a:t>
            </a:r>
          </a:p>
          <a:p>
            <a:r>
              <a:rPr lang="en-US" sz="2400" b="1" dirty="0">
                <a:solidFill>
                  <a:srgbClr val="800000"/>
                </a:solidFill>
              </a:rPr>
              <a:t>w</a:t>
            </a:r>
            <a:r>
              <a:rPr lang="en-US" sz="2400" b="1" dirty="0" smtClean="0">
                <a:solidFill>
                  <a:srgbClr val="800000"/>
                </a:solidFill>
              </a:rPr>
              <a:t>ithin </a:t>
            </a:r>
            <a:r>
              <a:rPr lang="en-US" sz="2400" b="1" dirty="0" smtClean="0">
                <a:solidFill>
                  <a:srgbClr val="FF0000"/>
                </a:solidFill>
              </a:rPr>
              <a:t>A</a:t>
            </a:r>
            <a:r>
              <a:rPr lang="en-US" sz="2400" b="1" dirty="0" smtClean="0">
                <a:solidFill>
                  <a:srgbClr val="800000"/>
                </a:solidFill>
              </a:rPr>
              <a:t>, </a:t>
            </a:r>
            <a:r>
              <a:rPr lang="en-US" sz="2400" b="1" dirty="0" smtClean="0">
                <a:solidFill>
                  <a:srgbClr val="0000FF"/>
                </a:solidFill>
              </a:rPr>
              <a:t>B</a:t>
            </a:r>
            <a:r>
              <a:rPr lang="en-US" sz="2400" b="1" dirty="0" smtClean="0">
                <a:solidFill>
                  <a:srgbClr val="800000"/>
                </a:solidFill>
              </a:rPr>
              <a:t> and </a:t>
            </a:r>
            <a:r>
              <a:rPr lang="en-US" sz="2400" b="1" dirty="0" smtClean="0"/>
              <a:t>C</a:t>
            </a:r>
            <a:r>
              <a:rPr lang="en-US" sz="2400" b="1" dirty="0" smtClean="0">
                <a:solidFill>
                  <a:srgbClr val="800000"/>
                </a:solidFill>
              </a:rPr>
              <a:t>.</a:t>
            </a:r>
            <a:endParaRPr lang="en-US" sz="2400" b="1" dirty="0">
              <a:solidFill>
                <a:srgbClr val="8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2867" y="5590725"/>
            <a:ext cx="2744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Run body-bar pebble game for each sample, for nodes </a:t>
            </a:r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b="1" dirty="0" smtClean="0">
                <a:solidFill>
                  <a:srgbClr val="800000"/>
                </a:solidFill>
              </a:rPr>
              <a:t>, </a:t>
            </a:r>
            <a:r>
              <a:rPr lang="en-US" b="1" dirty="0" smtClean="0">
                <a:solidFill>
                  <a:srgbClr val="0000FF"/>
                </a:solidFill>
              </a:rPr>
              <a:t>B</a:t>
            </a:r>
            <a:r>
              <a:rPr lang="en-US" b="1" dirty="0" smtClean="0">
                <a:solidFill>
                  <a:srgbClr val="800000"/>
                </a:solidFill>
              </a:rPr>
              <a:t> and </a:t>
            </a:r>
            <a:r>
              <a:rPr lang="en-US" b="1" dirty="0" smtClean="0"/>
              <a:t>C</a:t>
            </a:r>
            <a:r>
              <a:rPr lang="en-US" b="1" dirty="0" smtClean="0">
                <a:solidFill>
                  <a:srgbClr val="800000"/>
                </a:solidFill>
              </a:rPr>
              <a:t>.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84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3" descr="q_ABC_2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1847850"/>
            <a:ext cx="6203950" cy="44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Rectangle 26"/>
          <p:cNvSpPr>
            <a:spLocks noChangeArrowheads="1"/>
          </p:cNvSpPr>
          <p:nvPr/>
        </p:nvSpPr>
        <p:spPr bwMode="auto">
          <a:xfrm>
            <a:off x="0" y="0"/>
            <a:ext cx="2641600" cy="8509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P</a:t>
            </a:r>
            <a:r>
              <a:rPr lang="ja-JP" altLang="en-US" b="1">
                <a:solidFill>
                  <a:srgbClr val="FFFFFF"/>
                </a:solidFill>
              </a:rPr>
              <a:t>’</a:t>
            </a:r>
            <a:r>
              <a:rPr lang="en-US" b="1">
                <a:solidFill>
                  <a:srgbClr val="FFFFFF"/>
                </a:solidFill>
              </a:rPr>
              <a:t>s and Q</a:t>
            </a:r>
            <a:r>
              <a:rPr lang="ja-JP" altLang="en-US" b="1">
                <a:solidFill>
                  <a:srgbClr val="FFFFFF"/>
                </a:solidFill>
              </a:rPr>
              <a:t>’</a:t>
            </a:r>
            <a:r>
              <a:rPr lang="en-US" b="1">
                <a:solidFill>
                  <a:srgbClr val="FFFFFF"/>
                </a:solidFill>
              </a:rPr>
              <a:t>s</a:t>
            </a:r>
          </a:p>
          <a:p>
            <a:pPr algn="ctr"/>
            <a:r>
              <a:rPr lang="en-US" sz="2000" b="1">
                <a:solidFill>
                  <a:srgbClr val="FFFF00"/>
                </a:solidFill>
                <a:sym typeface="Symbol" charset="0"/>
              </a:rPr>
              <a:t>Examples</a:t>
            </a:r>
            <a:endParaRPr lang="en-US" sz="2000" b="1">
              <a:solidFill>
                <a:srgbClr val="FFFF00"/>
              </a:solidFill>
            </a:endParaRPr>
          </a:p>
        </p:txBody>
      </p:sp>
      <p:grpSp>
        <p:nvGrpSpPr>
          <p:cNvPr id="65540" name="Group 132"/>
          <p:cNvGrpSpPr>
            <a:grpSpLocks/>
          </p:cNvGrpSpPr>
          <p:nvPr/>
        </p:nvGrpSpPr>
        <p:grpSpPr bwMode="auto">
          <a:xfrm>
            <a:off x="88900" y="3257550"/>
            <a:ext cx="2576513" cy="2147888"/>
            <a:chOff x="2465258" y="2344681"/>
            <a:chExt cx="4681255" cy="4141430"/>
          </a:xfrm>
        </p:grpSpPr>
        <p:grpSp>
          <p:nvGrpSpPr>
            <p:cNvPr id="65549" name="Group 3"/>
            <p:cNvGrpSpPr>
              <a:grpSpLocks/>
            </p:cNvGrpSpPr>
            <p:nvPr/>
          </p:nvGrpSpPr>
          <p:grpSpPr bwMode="auto">
            <a:xfrm>
              <a:off x="3143249" y="2538413"/>
              <a:ext cx="3889375" cy="3367088"/>
              <a:chOff x="576" y="1623"/>
              <a:chExt cx="2450" cy="2121"/>
            </a:xfrm>
          </p:grpSpPr>
          <p:sp>
            <p:nvSpPr>
              <p:cNvPr id="65556" name="Rectangle 4" descr="Large grid"/>
              <p:cNvSpPr>
                <a:spLocks noChangeArrowheads="1"/>
              </p:cNvSpPr>
              <p:nvPr/>
            </p:nvSpPr>
            <p:spPr bwMode="auto">
              <a:xfrm>
                <a:off x="576" y="1824"/>
                <a:ext cx="2352" cy="1920"/>
              </a:xfrm>
              <a:prstGeom prst="rect">
                <a:avLst/>
              </a:prstGeom>
              <a:pattFill prst="lgGrid">
                <a:fgClr>
                  <a:schemeClr val="tx2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557" name="Line 6"/>
              <p:cNvSpPr>
                <a:spLocks noChangeShapeType="1"/>
              </p:cNvSpPr>
              <p:nvPr/>
            </p:nvSpPr>
            <p:spPr bwMode="auto">
              <a:xfrm flipV="1">
                <a:off x="593" y="1623"/>
                <a:ext cx="0" cy="21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558" name="Line 7"/>
              <p:cNvSpPr>
                <a:spLocks noChangeShapeType="1"/>
              </p:cNvSpPr>
              <p:nvPr/>
            </p:nvSpPr>
            <p:spPr bwMode="auto">
              <a:xfrm rot="5400000" flipV="1">
                <a:off x="1802" y="2504"/>
                <a:ext cx="0" cy="24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5550" name="TextBox 136"/>
            <p:cNvSpPr txBox="1">
              <a:spLocks noChangeArrowheads="1"/>
            </p:cNvSpPr>
            <p:nvPr/>
          </p:nvSpPr>
          <p:spPr bwMode="auto">
            <a:xfrm>
              <a:off x="2465258" y="2344681"/>
              <a:ext cx="794072" cy="712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378518"/>
                  </a:solidFill>
                </a:rPr>
                <a:t>N</a:t>
              </a:r>
              <a:r>
                <a:rPr lang="en-US" sz="1800" b="1" baseline="-25000">
                  <a:solidFill>
                    <a:srgbClr val="378518"/>
                  </a:solidFill>
                </a:rPr>
                <a:t>3</a:t>
              </a:r>
            </a:p>
          </p:txBody>
        </p:sp>
        <p:sp>
          <p:nvSpPr>
            <p:cNvPr id="65551" name="TextBox 137"/>
            <p:cNvSpPr txBox="1">
              <a:spLocks noChangeArrowheads="1"/>
            </p:cNvSpPr>
            <p:nvPr/>
          </p:nvSpPr>
          <p:spPr bwMode="auto">
            <a:xfrm>
              <a:off x="6352441" y="5773973"/>
              <a:ext cx="794072" cy="712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0099"/>
                  </a:solidFill>
                </a:rPr>
                <a:t>N</a:t>
              </a:r>
              <a:r>
                <a:rPr lang="en-US" sz="1800" b="1" baseline="-25000">
                  <a:solidFill>
                    <a:srgbClr val="000099"/>
                  </a:solidFill>
                </a:rPr>
                <a:t>2</a:t>
              </a:r>
            </a:p>
          </p:txBody>
        </p:sp>
        <p:grpSp>
          <p:nvGrpSpPr>
            <p:cNvPr id="65552" name="Group 146"/>
            <p:cNvGrpSpPr>
              <a:grpSpLocks/>
            </p:cNvGrpSpPr>
            <p:nvPr/>
          </p:nvGrpSpPr>
          <p:grpSpPr bwMode="auto">
            <a:xfrm>
              <a:off x="3163969" y="2830368"/>
              <a:ext cx="3429627" cy="3116041"/>
              <a:chOff x="3163969" y="2830368"/>
              <a:chExt cx="3429627" cy="3116041"/>
            </a:xfrm>
          </p:grpSpPr>
          <p:sp>
            <p:nvSpPr>
              <p:cNvPr id="65553" name="TextBox 142"/>
              <p:cNvSpPr txBox="1">
                <a:spLocks noChangeArrowheads="1"/>
              </p:cNvSpPr>
              <p:nvPr/>
            </p:nvSpPr>
            <p:spPr bwMode="auto">
              <a:xfrm>
                <a:off x="3163969" y="5056254"/>
                <a:ext cx="731617" cy="890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>
                    <a:solidFill>
                      <a:srgbClr val="FF0000"/>
                    </a:solidFill>
                  </a:rPr>
                  <a:t>A</a:t>
                </a:r>
              </a:p>
            </p:txBody>
          </p:sp>
          <p:sp>
            <p:nvSpPr>
              <p:cNvPr id="65554" name="TextBox 143"/>
              <p:cNvSpPr txBox="1">
                <a:spLocks noChangeArrowheads="1"/>
              </p:cNvSpPr>
              <p:nvPr/>
            </p:nvSpPr>
            <p:spPr bwMode="auto">
              <a:xfrm>
                <a:off x="4728856" y="3884860"/>
                <a:ext cx="739353" cy="890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>
                    <a:solidFill>
                      <a:srgbClr val="000099"/>
                    </a:solidFill>
                  </a:rPr>
                  <a:t>B</a:t>
                </a:r>
              </a:p>
            </p:txBody>
          </p:sp>
          <p:sp>
            <p:nvSpPr>
              <p:cNvPr id="65555" name="TextBox 144"/>
              <p:cNvSpPr txBox="1">
                <a:spLocks noChangeArrowheads="1"/>
              </p:cNvSpPr>
              <p:nvPr/>
            </p:nvSpPr>
            <p:spPr bwMode="auto">
              <a:xfrm>
                <a:off x="6186664" y="2830368"/>
                <a:ext cx="406932" cy="461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/>
                  <a:t>C</a:t>
                </a:r>
              </a:p>
            </p:txBody>
          </p:sp>
        </p:grpSp>
      </p:grpSp>
      <p:sp>
        <p:nvSpPr>
          <p:cNvPr id="65541" name="TextBox 28"/>
          <p:cNvSpPr txBox="1">
            <a:spLocks noChangeArrowheads="1"/>
          </p:cNvSpPr>
          <p:nvPr/>
        </p:nvSpPr>
        <p:spPr bwMode="auto">
          <a:xfrm>
            <a:off x="6426200" y="6070600"/>
            <a:ext cx="384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P</a:t>
            </a:r>
          </a:p>
        </p:txBody>
      </p:sp>
      <p:sp>
        <p:nvSpPr>
          <p:cNvPr id="65542" name="TextBox 29"/>
          <p:cNvSpPr txBox="1">
            <a:spLocks noChangeArrowheads="1"/>
          </p:cNvSpPr>
          <p:nvPr/>
        </p:nvSpPr>
        <p:spPr bwMode="auto">
          <a:xfrm>
            <a:off x="2768600" y="3060700"/>
            <a:ext cx="423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Q</a:t>
            </a:r>
          </a:p>
        </p:txBody>
      </p:sp>
      <p:sp>
        <p:nvSpPr>
          <p:cNvPr id="65545" name="TextBox 24"/>
          <p:cNvSpPr txBox="1">
            <a:spLocks noChangeArrowheads="1"/>
          </p:cNvSpPr>
          <p:nvPr/>
        </p:nvSpPr>
        <p:spPr bwMode="auto">
          <a:xfrm>
            <a:off x="4616450" y="3810000"/>
            <a:ext cx="1930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/>
              <a:t>200 samples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768600" y="317500"/>
            <a:ext cx="6377797" cy="1503065"/>
            <a:chOff x="2768600" y="317500"/>
            <a:chExt cx="6377797" cy="1503065"/>
          </a:xfrm>
        </p:grpSpPr>
        <p:grpSp>
          <p:nvGrpSpPr>
            <p:cNvPr id="24" name="Group 34"/>
            <p:cNvGrpSpPr>
              <a:grpSpLocks/>
            </p:cNvGrpSpPr>
            <p:nvPr/>
          </p:nvGrpSpPr>
          <p:grpSpPr bwMode="auto">
            <a:xfrm>
              <a:off x="2768600" y="317500"/>
              <a:ext cx="6008511" cy="907941"/>
              <a:chOff x="2768600" y="596900"/>
              <a:chExt cx="6008113" cy="908744"/>
            </a:xfrm>
          </p:grpSpPr>
          <p:sp>
            <p:nvSpPr>
              <p:cNvPr id="26" name="TextBox 30"/>
              <p:cNvSpPr txBox="1">
                <a:spLocks noChangeArrowheads="1"/>
              </p:cNvSpPr>
              <p:nvPr/>
            </p:nvSpPr>
            <p:spPr bwMode="auto">
              <a:xfrm>
                <a:off x="4691902" y="596900"/>
                <a:ext cx="2844311" cy="908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dirty="0" smtClean="0"/>
                  <a:t>(N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 + N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 + N</a:t>
                </a:r>
                <a:r>
                  <a:rPr lang="en-US" baseline="-25000" dirty="0" smtClean="0"/>
                  <a:t>3</a:t>
                </a:r>
                <a:r>
                  <a:rPr lang="en-US" dirty="0" smtClean="0"/>
                  <a:t>)</a:t>
                </a:r>
                <a:endParaRPr lang="en-US" dirty="0"/>
              </a:p>
              <a:p>
                <a:pPr algn="ctr">
                  <a:spcBef>
                    <a:spcPts val="600"/>
                  </a:spcBef>
                </a:pPr>
                <a:r>
                  <a:rPr lang="en-US" dirty="0"/>
                  <a:t>(N</a:t>
                </a:r>
                <a:r>
                  <a:rPr lang="en-US" baseline="-25000" dirty="0"/>
                  <a:t>1</a:t>
                </a:r>
                <a:r>
                  <a:rPr lang="en-US" dirty="0"/>
                  <a:t> + N</a:t>
                </a:r>
                <a:r>
                  <a:rPr lang="en-US" baseline="-25000" dirty="0"/>
                  <a:t>2</a:t>
                </a:r>
                <a:r>
                  <a:rPr lang="en-US" dirty="0"/>
                  <a:t> + </a:t>
                </a:r>
                <a:r>
                  <a:rPr lang="en-US" dirty="0" smtClean="0"/>
                  <a:t>N</a:t>
                </a:r>
                <a:r>
                  <a:rPr lang="en-US" baseline="-25000" dirty="0" smtClean="0"/>
                  <a:t>3</a:t>
                </a:r>
                <a:r>
                  <a:rPr lang="en-US" dirty="0" smtClean="0"/>
                  <a:t> + N</a:t>
                </a:r>
                <a:r>
                  <a:rPr lang="en-US" baseline="-25000" dirty="0" smtClean="0"/>
                  <a:t>4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  <p:cxnSp>
            <p:nvCxnSpPr>
              <p:cNvPr id="27" name="Straight Connector 32"/>
              <p:cNvCxnSpPr>
                <a:cxnSpLocks noChangeShapeType="1"/>
              </p:cNvCxnSpPr>
              <p:nvPr/>
            </p:nvCxnSpPr>
            <p:spPr bwMode="auto">
              <a:xfrm>
                <a:off x="3434640" y="1083770"/>
                <a:ext cx="53420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8" name="TextBox 33"/>
              <p:cNvSpPr txBox="1">
                <a:spLocks noChangeArrowheads="1"/>
              </p:cNvSpPr>
              <p:nvPr/>
            </p:nvSpPr>
            <p:spPr bwMode="auto">
              <a:xfrm>
                <a:off x="2768600" y="829771"/>
                <a:ext cx="64963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 dirty="0"/>
                  <a:t>P</a:t>
                </a:r>
                <a:r>
                  <a:rPr lang="en-US" b="1" baseline="-25000" dirty="0"/>
                  <a:t> </a:t>
                </a:r>
                <a:r>
                  <a:rPr lang="en-US" dirty="0"/>
                  <a:t>=</a:t>
                </a:r>
              </a:p>
            </p:txBody>
          </p:sp>
        </p:grpSp>
        <p:sp>
          <p:nvSpPr>
            <p:cNvPr id="25" name="TextBox 35"/>
            <p:cNvSpPr txBox="1">
              <a:spLocks noChangeArrowheads="1"/>
            </p:cNvSpPr>
            <p:nvPr/>
          </p:nvSpPr>
          <p:spPr bwMode="auto">
            <a:xfrm>
              <a:off x="2774950" y="1358900"/>
              <a:ext cx="63714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b="1" dirty="0"/>
                <a:t>Q</a:t>
              </a:r>
              <a:r>
                <a:rPr lang="en-US" baseline="-25000" dirty="0"/>
                <a:t> </a:t>
              </a:r>
              <a:r>
                <a:rPr lang="en-US" dirty="0"/>
                <a:t>= </a:t>
              </a:r>
              <a:r>
                <a:rPr lang="en-US" dirty="0" smtClean="0"/>
                <a:t>&lt;</a:t>
              </a:r>
              <a:r>
                <a:rPr lang="en-US" sz="2000" dirty="0" smtClean="0"/>
                <a:t>fraction of </a:t>
              </a:r>
              <a:r>
                <a:rPr lang="en-US" sz="2000" dirty="0"/>
                <a:t>(N</a:t>
              </a:r>
              <a:r>
                <a:rPr lang="en-US" sz="2000" baseline="-25000" dirty="0"/>
                <a:t>2</a:t>
              </a:r>
              <a:r>
                <a:rPr lang="en-US" sz="2000" baseline="30000" dirty="0"/>
                <a:t> </a:t>
              </a:r>
              <a:r>
                <a:rPr lang="en-US" sz="2000" dirty="0"/>
                <a:t>+</a:t>
              </a:r>
              <a:r>
                <a:rPr lang="en-US" sz="2000" baseline="30000" dirty="0"/>
                <a:t> </a:t>
              </a:r>
              <a:r>
                <a:rPr lang="en-US" sz="2000" dirty="0"/>
                <a:t>N</a:t>
              </a:r>
              <a:r>
                <a:rPr lang="en-US" sz="2000" baseline="-25000" dirty="0"/>
                <a:t>3 </a:t>
              </a:r>
              <a:r>
                <a:rPr lang="en-US" sz="2000" baseline="30000" dirty="0"/>
                <a:t> </a:t>
              </a:r>
              <a:r>
                <a:rPr lang="en-US" sz="2000" dirty="0"/>
                <a:t>+</a:t>
              </a:r>
              <a:r>
                <a:rPr lang="en-US" sz="2000" baseline="30000" dirty="0"/>
                <a:t> </a:t>
              </a:r>
              <a:r>
                <a:rPr lang="en-US" sz="2000" dirty="0"/>
                <a:t>N</a:t>
              </a:r>
              <a:r>
                <a:rPr lang="en-US" sz="2000" baseline="-25000" dirty="0"/>
                <a:t>4</a:t>
              </a:r>
              <a:r>
                <a:rPr lang="en-US" sz="2000" dirty="0"/>
                <a:t>) </a:t>
              </a:r>
              <a:r>
                <a:rPr lang="en-US" sz="2000" dirty="0" smtClean="0"/>
                <a:t>that are </a:t>
              </a:r>
              <a:r>
                <a:rPr lang="en-US" sz="2000" dirty="0"/>
                <a:t>independent</a:t>
              </a:r>
              <a:r>
                <a:rPr lang="en-US" dirty="0"/>
                <a:t>&gt;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708050" y="2664959"/>
            <a:ext cx="2835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0000"/>
                </a:solidFill>
              </a:rPr>
              <a:t>u</a:t>
            </a:r>
            <a:r>
              <a:rPr lang="en-US" sz="2400" b="1" dirty="0" smtClean="0">
                <a:solidFill>
                  <a:srgbClr val="800000"/>
                </a:solidFill>
              </a:rPr>
              <a:t>niform </a:t>
            </a:r>
            <a:r>
              <a:rPr lang="en-US" sz="2400" b="1" dirty="0">
                <a:solidFill>
                  <a:srgbClr val="800000"/>
                </a:solidFill>
              </a:rPr>
              <a:t>s</a:t>
            </a:r>
            <a:r>
              <a:rPr lang="en-US" sz="2400" b="1" dirty="0" smtClean="0">
                <a:solidFill>
                  <a:srgbClr val="800000"/>
                </a:solidFill>
              </a:rPr>
              <a:t>ampling</a:t>
            </a:r>
          </a:p>
          <a:p>
            <a:r>
              <a:rPr lang="en-US" sz="2400" b="1" dirty="0">
                <a:solidFill>
                  <a:srgbClr val="800000"/>
                </a:solidFill>
              </a:rPr>
              <a:t>w</a:t>
            </a:r>
            <a:r>
              <a:rPr lang="en-US" sz="2400" b="1" dirty="0" smtClean="0">
                <a:solidFill>
                  <a:srgbClr val="800000"/>
                </a:solidFill>
              </a:rPr>
              <a:t>ithin </a:t>
            </a:r>
            <a:r>
              <a:rPr lang="en-US" sz="2400" b="1" dirty="0" smtClean="0">
                <a:solidFill>
                  <a:srgbClr val="FF0000"/>
                </a:solidFill>
              </a:rPr>
              <a:t>A</a:t>
            </a:r>
            <a:r>
              <a:rPr lang="en-US" sz="2400" b="1" dirty="0" smtClean="0">
                <a:solidFill>
                  <a:srgbClr val="800000"/>
                </a:solidFill>
              </a:rPr>
              <a:t>, </a:t>
            </a:r>
            <a:r>
              <a:rPr lang="en-US" sz="2400" b="1" dirty="0" smtClean="0">
                <a:solidFill>
                  <a:srgbClr val="0000FF"/>
                </a:solidFill>
              </a:rPr>
              <a:t>B</a:t>
            </a:r>
            <a:r>
              <a:rPr lang="en-US" sz="2400" b="1" dirty="0" smtClean="0">
                <a:solidFill>
                  <a:srgbClr val="800000"/>
                </a:solidFill>
              </a:rPr>
              <a:t> and </a:t>
            </a:r>
            <a:r>
              <a:rPr lang="en-US" sz="2400" b="1" dirty="0" smtClean="0"/>
              <a:t>C</a:t>
            </a:r>
            <a:r>
              <a:rPr lang="en-US" sz="2400" b="1" dirty="0" smtClean="0">
                <a:solidFill>
                  <a:srgbClr val="800000"/>
                </a:solidFill>
              </a:rPr>
              <a:t>.</a:t>
            </a:r>
            <a:endParaRPr lang="en-US" sz="2400" b="1" dirty="0">
              <a:solidFill>
                <a:srgbClr val="8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2867" y="5590725"/>
            <a:ext cx="2744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Run body-bar pebble game for each sample, for nodes </a:t>
            </a:r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b="1" dirty="0" smtClean="0">
                <a:solidFill>
                  <a:srgbClr val="800000"/>
                </a:solidFill>
              </a:rPr>
              <a:t>, </a:t>
            </a:r>
            <a:r>
              <a:rPr lang="en-US" b="1" dirty="0" smtClean="0">
                <a:solidFill>
                  <a:srgbClr val="0000FF"/>
                </a:solidFill>
              </a:rPr>
              <a:t>B</a:t>
            </a:r>
            <a:r>
              <a:rPr lang="en-US" b="1" dirty="0" smtClean="0">
                <a:solidFill>
                  <a:srgbClr val="800000"/>
                </a:solidFill>
              </a:rPr>
              <a:t> and </a:t>
            </a:r>
            <a:r>
              <a:rPr lang="en-US" b="1" dirty="0" smtClean="0"/>
              <a:t>C</a:t>
            </a:r>
            <a:r>
              <a:rPr lang="en-US" b="1" dirty="0" smtClean="0">
                <a:solidFill>
                  <a:srgbClr val="800000"/>
                </a:solidFill>
              </a:rPr>
              <a:t>.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15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2" descr="q_ABC_8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1873250"/>
            <a:ext cx="6146800" cy="450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26"/>
          <p:cNvSpPr>
            <a:spLocks noChangeArrowheads="1"/>
          </p:cNvSpPr>
          <p:nvPr/>
        </p:nvSpPr>
        <p:spPr bwMode="auto">
          <a:xfrm>
            <a:off x="0" y="0"/>
            <a:ext cx="2641600" cy="8509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P</a:t>
            </a:r>
            <a:r>
              <a:rPr lang="ja-JP" altLang="en-US" b="1">
                <a:solidFill>
                  <a:srgbClr val="FFFFFF"/>
                </a:solidFill>
              </a:rPr>
              <a:t>’</a:t>
            </a:r>
            <a:r>
              <a:rPr lang="en-US" b="1">
                <a:solidFill>
                  <a:srgbClr val="FFFFFF"/>
                </a:solidFill>
              </a:rPr>
              <a:t>s and Q</a:t>
            </a:r>
            <a:r>
              <a:rPr lang="ja-JP" altLang="en-US" b="1">
                <a:solidFill>
                  <a:srgbClr val="FFFFFF"/>
                </a:solidFill>
              </a:rPr>
              <a:t>’</a:t>
            </a:r>
            <a:r>
              <a:rPr lang="en-US" b="1">
                <a:solidFill>
                  <a:srgbClr val="FFFFFF"/>
                </a:solidFill>
              </a:rPr>
              <a:t>s</a:t>
            </a:r>
          </a:p>
          <a:p>
            <a:pPr algn="ctr"/>
            <a:r>
              <a:rPr lang="en-US" sz="2000" b="1">
                <a:solidFill>
                  <a:srgbClr val="FFFF00"/>
                </a:solidFill>
                <a:sym typeface="Symbol" charset="0"/>
              </a:rPr>
              <a:t>Examples</a:t>
            </a:r>
            <a:endParaRPr lang="en-US" sz="2000" b="1">
              <a:solidFill>
                <a:srgbClr val="FFFF00"/>
              </a:solidFill>
            </a:endParaRPr>
          </a:p>
        </p:txBody>
      </p:sp>
      <p:grpSp>
        <p:nvGrpSpPr>
          <p:cNvPr id="66564" name="Group 132"/>
          <p:cNvGrpSpPr>
            <a:grpSpLocks/>
          </p:cNvGrpSpPr>
          <p:nvPr/>
        </p:nvGrpSpPr>
        <p:grpSpPr bwMode="auto">
          <a:xfrm>
            <a:off x="88900" y="3257550"/>
            <a:ext cx="2576513" cy="2147888"/>
            <a:chOff x="2465258" y="2344681"/>
            <a:chExt cx="4681255" cy="4141430"/>
          </a:xfrm>
        </p:grpSpPr>
        <p:grpSp>
          <p:nvGrpSpPr>
            <p:cNvPr id="66573" name="Group 3"/>
            <p:cNvGrpSpPr>
              <a:grpSpLocks/>
            </p:cNvGrpSpPr>
            <p:nvPr/>
          </p:nvGrpSpPr>
          <p:grpSpPr bwMode="auto">
            <a:xfrm>
              <a:off x="3143249" y="2538413"/>
              <a:ext cx="3889375" cy="3367088"/>
              <a:chOff x="576" y="1623"/>
              <a:chExt cx="2450" cy="2121"/>
            </a:xfrm>
          </p:grpSpPr>
          <p:sp>
            <p:nvSpPr>
              <p:cNvPr id="66580" name="Rectangle 4" descr="Large grid"/>
              <p:cNvSpPr>
                <a:spLocks noChangeArrowheads="1"/>
              </p:cNvSpPr>
              <p:nvPr/>
            </p:nvSpPr>
            <p:spPr bwMode="auto">
              <a:xfrm>
                <a:off x="576" y="1824"/>
                <a:ext cx="2352" cy="1920"/>
              </a:xfrm>
              <a:prstGeom prst="rect">
                <a:avLst/>
              </a:prstGeom>
              <a:pattFill prst="lgGrid">
                <a:fgClr>
                  <a:schemeClr val="tx2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81" name="Line 6"/>
              <p:cNvSpPr>
                <a:spLocks noChangeShapeType="1"/>
              </p:cNvSpPr>
              <p:nvPr/>
            </p:nvSpPr>
            <p:spPr bwMode="auto">
              <a:xfrm flipV="1">
                <a:off x="593" y="1623"/>
                <a:ext cx="0" cy="21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82" name="Line 7"/>
              <p:cNvSpPr>
                <a:spLocks noChangeShapeType="1"/>
              </p:cNvSpPr>
              <p:nvPr/>
            </p:nvSpPr>
            <p:spPr bwMode="auto">
              <a:xfrm rot="5400000" flipV="1">
                <a:off x="1802" y="2504"/>
                <a:ext cx="0" cy="24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6574" name="TextBox 136"/>
            <p:cNvSpPr txBox="1">
              <a:spLocks noChangeArrowheads="1"/>
            </p:cNvSpPr>
            <p:nvPr/>
          </p:nvSpPr>
          <p:spPr bwMode="auto">
            <a:xfrm>
              <a:off x="2465258" y="2344681"/>
              <a:ext cx="794072" cy="712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378518"/>
                  </a:solidFill>
                </a:rPr>
                <a:t>N</a:t>
              </a:r>
              <a:r>
                <a:rPr lang="en-US" sz="1800" b="1" baseline="-25000">
                  <a:solidFill>
                    <a:srgbClr val="378518"/>
                  </a:solidFill>
                </a:rPr>
                <a:t>3</a:t>
              </a:r>
            </a:p>
          </p:txBody>
        </p:sp>
        <p:sp>
          <p:nvSpPr>
            <p:cNvPr id="66575" name="TextBox 137"/>
            <p:cNvSpPr txBox="1">
              <a:spLocks noChangeArrowheads="1"/>
            </p:cNvSpPr>
            <p:nvPr/>
          </p:nvSpPr>
          <p:spPr bwMode="auto">
            <a:xfrm>
              <a:off x="6352441" y="5773973"/>
              <a:ext cx="794072" cy="712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0099"/>
                  </a:solidFill>
                </a:rPr>
                <a:t>N</a:t>
              </a:r>
              <a:r>
                <a:rPr lang="en-US" sz="1800" b="1" baseline="-25000">
                  <a:solidFill>
                    <a:srgbClr val="000099"/>
                  </a:solidFill>
                </a:rPr>
                <a:t>2</a:t>
              </a:r>
            </a:p>
          </p:txBody>
        </p:sp>
        <p:grpSp>
          <p:nvGrpSpPr>
            <p:cNvPr id="66576" name="Group 146"/>
            <p:cNvGrpSpPr>
              <a:grpSpLocks/>
            </p:cNvGrpSpPr>
            <p:nvPr/>
          </p:nvGrpSpPr>
          <p:grpSpPr bwMode="auto">
            <a:xfrm>
              <a:off x="3163969" y="2830368"/>
              <a:ext cx="3429627" cy="3116041"/>
              <a:chOff x="3163969" y="2830368"/>
              <a:chExt cx="3429627" cy="3116041"/>
            </a:xfrm>
          </p:grpSpPr>
          <p:sp>
            <p:nvSpPr>
              <p:cNvPr id="66577" name="TextBox 142"/>
              <p:cNvSpPr txBox="1">
                <a:spLocks noChangeArrowheads="1"/>
              </p:cNvSpPr>
              <p:nvPr/>
            </p:nvSpPr>
            <p:spPr bwMode="auto">
              <a:xfrm>
                <a:off x="3163969" y="5056254"/>
                <a:ext cx="731617" cy="890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>
                    <a:solidFill>
                      <a:srgbClr val="FF0000"/>
                    </a:solidFill>
                  </a:rPr>
                  <a:t>A</a:t>
                </a:r>
              </a:p>
            </p:txBody>
          </p:sp>
          <p:sp>
            <p:nvSpPr>
              <p:cNvPr id="66578" name="TextBox 143"/>
              <p:cNvSpPr txBox="1">
                <a:spLocks noChangeArrowheads="1"/>
              </p:cNvSpPr>
              <p:nvPr/>
            </p:nvSpPr>
            <p:spPr bwMode="auto">
              <a:xfrm>
                <a:off x="4728856" y="3884860"/>
                <a:ext cx="739353" cy="890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>
                    <a:solidFill>
                      <a:srgbClr val="000099"/>
                    </a:solidFill>
                  </a:rPr>
                  <a:t>B</a:t>
                </a:r>
              </a:p>
            </p:txBody>
          </p:sp>
          <p:sp>
            <p:nvSpPr>
              <p:cNvPr id="66579" name="TextBox 144"/>
              <p:cNvSpPr txBox="1">
                <a:spLocks noChangeArrowheads="1"/>
              </p:cNvSpPr>
              <p:nvPr/>
            </p:nvSpPr>
            <p:spPr bwMode="auto">
              <a:xfrm>
                <a:off x="6186664" y="2830368"/>
                <a:ext cx="406932" cy="461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/>
                  <a:t>C</a:t>
                </a:r>
              </a:p>
            </p:txBody>
          </p:sp>
        </p:grpSp>
      </p:grpSp>
      <p:sp>
        <p:nvSpPr>
          <p:cNvPr id="66565" name="TextBox 28"/>
          <p:cNvSpPr txBox="1">
            <a:spLocks noChangeArrowheads="1"/>
          </p:cNvSpPr>
          <p:nvPr/>
        </p:nvSpPr>
        <p:spPr bwMode="auto">
          <a:xfrm>
            <a:off x="6426200" y="6070600"/>
            <a:ext cx="384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P</a:t>
            </a:r>
          </a:p>
        </p:txBody>
      </p:sp>
      <p:sp>
        <p:nvSpPr>
          <p:cNvPr id="66566" name="TextBox 29"/>
          <p:cNvSpPr txBox="1">
            <a:spLocks noChangeArrowheads="1"/>
          </p:cNvSpPr>
          <p:nvPr/>
        </p:nvSpPr>
        <p:spPr bwMode="auto">
          <a:xfrm>
            <a:off x="2768600" y="3060700"/>
            <a:ext cx="423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Q</a:t>
            </a:r>
          </a:p>
        </p:txBody>
      </p:sp>
      <p:sp>
        <p:nvSpPr>
          <p:cNvPr id="66569" name="TextBox 23"/>
          <p:cNvSpPr txBox="1">
            <a:spLocks noChangeArrowheads="1"/>
          </p:cNvSpPr>
          <p:nvPr/>
        </p:nvSpPr>
        <p:spPr bwMode="auto">
          <a:xfrm>
            <a:off x="4530725" y="3810000"/>
            <a:ext cx="2016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b="1">
                <a:solidFill>
                  <a:srgbClr val="FF00FF"/>
                </a:solidFill>
              </a:rPr>
              <a:t>800 samples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08050" y="2664959"/>
            <a:ext cx="2835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0000"/>
                </a:solidFill>
              </a:rPr>
              <a:t>u</a:t>
            </a:r>
            <a:r>
              <a:rPr lang="en-US" sz="2400" b="1" dirty="0" smtClean="0">
                <a:solidFill>
                  <a:srgbClr val="800000"/>
                </a:solidFill>
              </a:rPr>
              <a:t>niform </a:t>
            </a:r>
            <a:r>
              <a:rPr lang="en-US" sz="2400" b="1" dirty="0">
                <a:solidFill>
                  <a:srgbClr val="800000"/>
                </a:solidFill>
              </a:rPr>
              <a:t>s</a:t>
            </a:r>
            <a:r>
              <a:rPr lang="en-US" sz="2400" b="1" dirty="0" smtClean="0">
                <a:solidFill>
                  <a:srgbClr val="800000"/>
                </a:solidFill>
              </a:rPr>
              <a:t>ampling</a:t>
            </a:r>
          </a:p>
          <a:p>
            <a:r>
              <a:rPr lang="en-US" sz="2400" b="1" dirty="0">
                <a:solidFill>
                  <a:srgbClr val="800000"/>
                </a:solidFill>
              </a:rPr>
              <a:t>w</a:t>
            </a:r>
            <a:r>
              <a:rPr lang="en-US" sz="2400" b="1" dirty="0" smtClean="0">
                <a:solidFill>
                  <a:srgbClr val="800000"/>
                </a:solidFill>
              </a:rPr>
              <a:t>ithin </a:t>
            </a:r>
            <a:r>
              <a:rPr lang="en-US" sz="2400" b="1" dirty="0" smtClean="0">
                <a:solidFill>
                  <a:srgbClr val="FF0000"/>
                </a:solidFill>
              </a:rPr>
              <a:t>A</a:t>
            </a:r>
            <a:r>
              <a:rPr lang="en-US" sz="2400" b="1" dirty="0" smtClean="0">
                <a:solidFill>
                  <a:srgbClr val="800000"/>
                </a:solidFill>
              </a:rPr>
              <a:t>, </a:t>
            </a:r>
            <a:r>
              <a:rPr lang="en-US" sz="2400" b="1" dirty="0" smtClean="0">
                <a:solidFill>
                  <a:srgbClr val="0000FF"/>
                </a:solidFill>
              </a:rPr>
              <a:t>B</a:t>
            </a:r>
            <a:r>
              <a:rPr lang="en-US" sz="2400" b="1" dirty="0" smtClean="0">
                <a:solidFill>
                  <a:srgbClr val="800000"/>
                </a:solidFill>
              </a:rPr>
              <a:t> and </a:t>
            </a:r>
            <a:r>
              <a:rPr lang="en-US" sz="2400" b="1" dirty="0" smtClean="0"/>
              <a:t>C</a:t>
            </a:r>
            <a:r>
              <a:rPr lang="en-US" sz="2400" b="1" dirty="0" smtClean="0">
                <a:solidFill>
                  <a:srgbClr val="800000"/>
                </a:solidFill>
              </a:rPr>
              <a:t>.</a:t>
            </a:r>
            <a:endParaRPr lang="en-US" sz="2400" b="1" dirty="0">
              <a:solidFill>
                <a:srgbClr val="8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2867" y="5590725"/>
            <a:ext cx="2744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Run body-bar pebble game for each sample, for nodes </a:t>
            </a:r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b="1" dirty="0" smtClean="0">
                <a:solidFill>
                  <a:srgbClr val="800000"/>
                </a:solidFill>
              </a:rPr>
              <a:t>, </a:t>
            </a:r>
            <a:r>
              <a:rPr lang="en-US" b="1" dirty="0" smtClean="0">
                <a:solidFill>
                  <a:srgbClr val="0000FF"/>
                </a:solidFill>
              </a:rPr>
              <a:t>B</a:t>
            </a:r>
            <a:r>
              <a:rPr lang="en-US" b="1" dirty="0" smtClean="0">
                <a:solidFill>
                  <a:srgbClr val="800000"/>
                </a:solidFill>
              </a:rPr>
              <a:t> and </a:t>
            </a:r>
            <a:r>
              <a:rPr lang="en-US" b="1" dirty="0" smtClean="0"/>
              <a:t>C</a:t>
            </a:r>
            <a:r>
              <a:rPr lang="en-US" b="1" dirty="0" smtClean="0">
                <a:solidFill>
                  <a:srgbClr val="800000"/>
                </a:solidFill>
              </a:rPr>
              <a:t>.</a:t>
            </a:r>
            <a:endParaRPr lang="en-US" b="1" dirty="0">
              <a:solidFill>
                <a:srgbClr val="800000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768600" y="317500"/>
            <a:ext cx="6377797" cy="1503065"/>
            <a:chOff x="2768600" y="317500"/>
            <a:chExt cx="6377797" cy="1503065"/>
          </a:xfrm>
        </p:grpSpPr>
        <p:grpSp>
          <p:nvGrpSpPr>
            <p:cNvPr id="32" name="Group 34"/>
            <p:cNvGrpSpPr>
              <a:grpSpLocks/>
            </p:cNvGrpSpPr>
            <p:nvPr/>
          </p:nvGrpSpPr>
          <p:grpSpPr bwMode="auto">
            <a:xfrm>
              <a:off x="2768600" y="317500"/>
              <a:ext cx="6008511" cy="907941"/>
              <a:chOff x="2768600" y="596900"/>
              <a:chExt cx="6008113" cy="908744"/>
            </a:xfrm>
          </p:grpSpPr>
          <p:sp>
            <p:nvSpPr>
              <p:cNvPr id="34" name="TextBox 30"/>
              <p:cNvSpPr txBox="1">
                <a:spLocks noChangeArrowheads="1"/>
              </p:cNvSpPr>
              <p:nvPr/>
            </p:nvSpPr>
            <p:spPr bwMode="auto">
              <a:xfrm>
                <a:off x="4691902" y="596900"/>
                <a:ext cx="2844311" cy="908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dirty="0" smtClean="0"/>
                  <a:t>(N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 + N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 + N</a:t>
                </a:r>
                <a:r>
                  <a:rPr lang="en-US" baseline="-25000" dirty="0" smtClean="0"/>
                  <a:t>3</a:t>
                </a:r>
                <a:r>
                  <a:rPr lang="en-US" dirty="0" smtClean="0"/>
                  <a:t>)</a:t>
                </a:r>
                <a:endParaRPr lang="en-US" dirty="0"/>
              </a:p>
              <a:p>
                <a:pPr algn="ctr">
                  <a:spcBef>
                    <a:spcPts val="600"/>
                  </a:spcBef>
                </a:pPr>
                <a:r>
                  <a:rPr lang="en-US" dirty="0"/>
                  <a:t>(N</a:t>
                </a:r>
                <a:r>
                  <a:rPr lang="en-US" baseline="-25000" dirty="0"/>
                  <a:t>1</a:t>
                </a:r>
                <a:r>
                  <a:rPr lang="en-US" dirty="0"/>
                  <a:t> + N</a:t>
                </a:r>
                <a:r>
                  <a:rPr lang="en-US" baseline="-25000" dirty="0"/>
                  <a:t>2</a:t>
                </a:r>
                <a:r>
                  <a:rPr lang="en-US" dirty="0"/>
                  <a:t> + </a:t>
                </a:r>
                <a:r>
                  <a:rPr lang="en-US" dirty="0" smtClean="0"/>
                  <a:t>N</a:t>
                </a:r>
                <a:r>
                  <a:rPr lang="en-US" baseline="-25000" dirty="0" smtClean="0"/>
                  <a:t>3</a:t>
                </a:r>
                <a:r>
                  <a:rPr lang="en-US" dirty="0" smtClean="0"/>
                  <a:t> + N</a:t>
                </a:r>
                <a:r>
                  <a:rPr lang="en-US" baseline="-25000" dirty="0" smtClean="0"/>
                  <a:t>4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  <p:cxnSp>
            <p:nvCxnSpPr>
              <p:cNvPr id="35" name="Straight Connector 32"/>
              <p:cNvCxnSpPr>
                <a:cxnSpLocks noChangeShapeType="1"/>
              </p:cNvCxnSpPr>
              <p:nvPr/>
            </p:nvCxnSpPr>
            <p:spPr bwMode="auto">
              <a:xfrm>
                <a:off x="3434640" y="1083770"/>
                <a:ext cx="53420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6" name="TextBox 33"/>
              <p:cNvSpPr txBox="1">
                <a:spLocks noChangeArrowheads="1"/>
              </p:cNvSpPr>
              <p:nvPr/>
            </p:nvSpPr>
            <p:spPr bwMode="auto">
              <a:xfrm>
                <a:off x="2768600" y="829771"/>
                <a:ext cx="64963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 dirty="0"/>
                  <a:t>P</a:t>
                </a:r>
                <a:r>
                  <a:rPr lang="en-US" b="1" baseline="-25000" dirty="0"/>
                  <a:t> </a:t>
                </a:r>
                <a:r>
                  <a:rPr lang="en-US" dirty="0"/>
                  <a:t>=</a:t>
                </a:r>
              </a:p>
            </p:txBody>
          </p:sp>
        </p:grpSp>
        <p:sp>
          <p:nvSpPr>
            <p:cNvPr id="33" name="TextBox 35"/>
            <p:cNvSpPr txBox="1">
              <a:spLocks noChangeArrowheads="1"/>
            </p:cNvSpPr>
            <p:nvPr/>
          </p:nvSpPr>
          <p:spPr bwMode="auto">
            <a:xfrm>
              <a:off x="2774950" y="1358900"/>
              <a:ext cx="63714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b="1" dirty="0"/>
                <a:t>Q</a:t>
              </a:r>
              <a:r>
                <a:rPr lang="en-US" baseline="-25000" dirty="0"/>
                <a:t> </a:t>
              </a:r>
              <a:r>
                <a:rPr lang="en-US" dirty="0"/>
                <a:t>= </a:t>
              </a:r>
              <a:r>
                <a:rPr lang="en-US" dirty="0" smtClean="0"/>
                <a:t>&lt;</a:t>
              </a:r>
              <a:r>
                <a:rPr lang="en-US" sz="2000" dirty="0" smtClean="0"/>
                <a:t>fraction of </a:t>
              </a:r>
              <a:r>
                <a:rPr lang="en-US" sz="2000" dirty="0"/>
                <a:t>(N</a:t>
              </a:r>
              <a:r>
                <a:rPr lang="en-US" sz="2000" baseline="-25000" dirty="0"/>
                <a:t>2</a:t>
              </a:r>
              <a:r>
                <a:rPr lang="en-US" sz="2000" baseline="30000" dirty="0"/>
                <a:t> </a:t>
              </a:r>
              <a:r>
                <a:rPr lang="en-US" sz="2000" dirty="0"/>
                <a:t>+</a:t>
              </a:r>
              <a:r>
                <a:rPr lang="en-US" sz="2000" baseline="30000" dirty="0"/>
                <a:t> </a:t>
              </a:r>
              <a:r>
                <a:rPr lang="en-US" sz="2000" dirty="0"/>
                <a:t>N</a:t>
              </a:r>
              <a:r>
                <a:rPr lang="en-US" sz="2000" baseline="-25000" dirty="0"/>
                <a:t>3 </a:t>
              </a:r>
              <a:r>
                <a:rPr lang="en-US" sz="2000" baseline="30000" dirty="0"/>
                <a:t> </a:t>
              </a:r>
              <a:r>
                <a:rPr lang="en-US" sz="2000" dirty="0"/>
                <a:t>+</a:t>
              </a:r>
              <a:r>
                <a:rPr lang="en-US" sz="2000" baseline="30000" dirty="0"/>
                <a:t> </a:t>
              </a:r>
              <a:r>
                <a:rPr lang="en-US" sz="2000" dirty="0"/>
                <a:t>N</a:t>
              </a:r>
              <a:r>
                <a:rPr lang="en-US" sz="2000" baseline="-25000" dirty="0"/>
                <a:t>4</a:t>
              </a:r>
              <a:r>
                <a:rPr lang="en-US" sz="2000" dirty="0"/>
                <a:t>) </a:t>
              </a:r>
              <a:r>
                <a:rPr lang="en-US" sz="2000" dirty="0" smtClean="0"/>
                <a:t>that are </a:t>
              </a:r>
              <a:r>
                <a:rPr lang="en-US" sz="2000" dirty="0"/>
                <a:t>independent</a:t>
              </a:r>
              <a:r>
                <a:rPr lang="en-US" dirty="0"/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2786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2" descr="q_ABC_128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450" y="1898650"/>
            <a:ext cx="6165850" cy="450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Rectangle 26"/>
          <p:cNvSpPr>
            <a:spLocks noChangeArrowheads="1"/>
          </p:cNvSpPr>
          <p:nvPr/>
        </p:nvSpPr>
        <p:spPr bwMode="auto">
          <a:xfrm>
            <a:off x="0" y="0"/>
            <a:ext cx="2641600" cy="8509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P</a:t>
            </a:r>
            <a:r>
              <a:rPr lang="ja-JP" altLang="en-US" b="1">
                <a:solidFill>
                  <a:srgbClr val="FFFFFF"/>
                </a:solidFill>
              </a:rPr>
              <a:t>’</a:t>
            </a:r>
            <a:r>
              <a:rPr lang="en-US" b="1">
                <a:solidFill>
                  <a:srgbClr val="FFFFFF"/>
                </a:solidFill>
              </a:rPr>
              <a:t>s and Q</a:t>
            </a:r>
            <a:r>
              <a:rPr lang="ja-JP" altLang="en-US" b="1">
                <a:solidFill>
                  <a:srgbClr val="FFFFFF"/>
                </a:solidFill>
              </a:rPr>
              <a:t>’</a:t>
            </a:r>
            <a:r>
              <a:rPr lang="en-US" b="1">
                <a:solidFill>
                  <a:srgbClr val="FFFFFF"/>
                </a:solidFill>
              </a:rPr>
              <a:t>s</a:t>
            </a:r>
          </a:p>
          <a:p>
            <a:pPr algn="ctr"/>
            <a:r>
              <a:rPr lang="en-US" sz="2000" b="1">
                <a:solidFill>
                  <a:srgbClr val="FFFF00"/>
                </a:solidFill>
                <a:sym typeface="Symbol" charset="0"/>
              </a:rPr>
              <a:t>Examples</a:t>
            </a:r>
            <a:endParaRPr lang="en-US" sz="2000" b="1">
              <a:solidFill>
                <a:srgbClr val="FFFF00"/>
              </a:solidFill>
            </a:endParaRPr>
          </a:p>
        </p:txBody>
      </p:sp>
      <p:grpSp>
        <p:nvGrpSpPr>
          <p:cNvPr id="67588" name="Group 132"/>
          <p:cNvGrpSpPr>
            <a:grpSpLocks/>
          </p:cNvGrpSpPr>
          <p:nvPr/>
        </p:nvGrpSpPr>
        <p:grpSpPr bwMode="auto">
          <a:xfrm>
            <a:off x="88900" y="3257550"/>
            <a:ext cx="2576513" cy="2147888"/>
            <a:chOff x="2465258" y="2344681"/>
            <a:chExt cx="4681255" cy="4141430"/>
          </a:xfrm>
        </p:grpSpPr>
        <p:grpSp>
          <p:nvGrpSpPr>
            <p:cNvPr id="67597" name="Group 3"/>
            <p:cNvGrpSpPr>
              <a:grpSpLocks/>
            </p:cNvGrpSpPr>
            <p:nvPr/>
          </p:nvGrpSpPr>
          <p:grpSpPr bwMode="auto">
            <a:xfrm>
              <a:off x="3143249" y="2538413"/>
              <a:ext cx="3889375" cy="3367088"/>
              <a:chOff x="576" y="1623"/>
              <a:chExt cx="2450" cy="2121"/>
            </a:xfrm>
          </p:grpSpPr>
          <p:sp>
            <p:nvSpPr>
              <p:cNvPr id="67604" name="Rectangle 4" descr="Large grid"/>
              <p:cNvSpPr>
                <a:spLocks noChangeArrowheads="1"/>
              </p:cNvSpPr>
              <p:nvPr/>
            </p:nvSpPr>
            <p:spPr bwMode="auto">
              <a:xfrm>
                <a:off x="576" y="1824"/>
                <a:ext cx="2352" cy="1920"/>
              </a:xfrm>
              <a:prstGeom prst="rect">
                <a:avLst/>
              </a:prstGeom>
              <a:pattFill prst="lgGrid">
                <a:fgClr>
                  <a:schemeClr val="tx2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05" name="Line 6"/>
              <p:cNvSpPr>
                <a:spLocks noChangeShapeType="1"/>
              </p:cNvSpPr>
              <p:nvPr/>
            </p:nvSpPr>
            <p:spPr bwMode="auto">
              <a:xfrm flipV="1">
                <a:off x="593" y="1623"/>
                <a:ext cx="0" cy="21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06" name="Line 7"/>
              <p:cNvSpPr>
                <a:spLocks noChangeShapeType="1"/>
              </p:cNvSpPr>
              <p:nvPr/>
            </p:nvSpPr>
            <p:spPr bwMode="auto">
              <a:xfrm rot="5400000" flipV="1">
                <a:off x="1802" y="2504"/>
                <a:ext cx="0" cy="24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7598" name="TextBox 136"/>
            <p:cNvSpPr txBox="1">
              <a:spLocks noChangeArrowheads="1"/>
            </p:cNvSpPr>
            <p:nvPr/>
          </p:nvSpPr>
          <p:spPr bwMode="auto">
            <a:xfrm>
              <a:off x="2465258" y="2344681"/>
              <a:ext cx="794072" cy="712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378518"/>
                  </a:solidFill>
                </a:rPr>
                <a:t>N</a:t>
              </a:r>
              <a:r>
                <a:rPr lang="en-US" sz="1800" b="1" baseline="-25000">
                  <a:solidFill>
                    <a:srgbClr val="378518"/>
                  </a:solidFill>
                </a:rPr>
                <a:t>3</a:t>
              </a:r>
            </a:p>
          </p:txBody>
        </p:sp>
        <p:sp>
          <p:nvSpPr>
            <p:cNvPr id="67599" name="TextBox 137"/>
            <p:cNvSpPr txBox="1">
              <a:spLocks noChangeArrowheads="1"/>
            </p:cNvSpPr>
            <p:nvPr/>
          </p:nvSpPr>
          <p:spPr bwMode="auto">
            <a:xfrm>
              <a:off x="6352441" y="5773973"/>
              <a:ext cx="794072" cy="712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0099"/>
                  </a:solidFill>
                </a:rPr>
                <a:t>N</a:t>
              </a:r>
              <a:r>
                <a:rPr lang="en-US" sz="1800" b="1" baseline="-25000">
                  <a:solidFill>
                    <a:srgbClr val="000099"/>
                  </a:solidFill>
                </a:rPr>
                <a:t>2</a:t>
              </a:r>
            </a:p>
          </p:txBody>
        </p:sp>
        <p:grpSp>
          <p:nvGrpSpPr>
            <p:cNvPr id="67600" name="Group 146"/>
            <p:cNvGrpSpPr>
              <a:grpSpLocks/>
            </p:cNvGrpSpPr>
            <p:nvPr/>
          </p:nvGrpSpPr>
          <p:grpSpPr bwMode="auto">
            <a:xfrm>
              <a:off x="3163969" y="2830368"/>
              <a:ext cx="3429627" cy="3116041"/>
              <a:chOff x="3163969" y="2830368"/>
              <a:chExt cx="3429627" cy="3116041"/>
            </a:xfrm>
          </p:grpSpPr>
          <p:sp>
            <p:nvSpPr>
              <p:cNvPr id="67601" name="TextBox 142"/>
              <p:cNvSpPr txBox="1">
                <a:spLocks noChangeArrowheads="1"/>
              </p:cNvSpPr>
              <p:nvPr/>
            </p:nvSpPr>
            <p:spPr bwMode="auto">
              <a:xfrm>
                <a:off x="3163969" y="5056254"/>
                <a:ext cx="731617" cy="890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>
                    <a:solidFill>
                      <a:srgbClr val="FF0000"/>
                    </a:solidFill>
                  </a:rPr>
                  <a:t>A</a:t>
                </a:r>
              </a:p>
            </p:txBody>
          </p:sp>
          <p:sp>
            <p:nvSpPr>
              <p:cNvPr id="67602" name="TextBox 143"/>
              <p:cNvSpPr txBox="1">
                <a:spLocks noChangeArrowheads="1"/>
              </p:cNvSpPr>
              <p:nvPr/>
            </p:nvSpPr>
            <p:spPr bwMode="auto">
              <a:xfrm>
                <a:off x="4728856" y="3884860"/>
                <a:ext cx="739353" cy="890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>
                    <a:solidFill>
                      <a:srgbClr val="000099"/>
                    </a:solidFill>
                  </a:rPr>
                  <a:t>B</a:t>
                </a:r>
              </a:p>
            </p:txBody>
          </p:sp>
          <p:sp>
            <p:nvSpPr>
              <p:cNvPr id="67603" name="TextBox 144"/>
              <p:cNvSpPr txBox="1">
                <a:spLocks noChangeArrowheads="1"/>
              </p:cNvSpPr>
              <p:nvPr/>
            </p:nvSpPr>
            <p:spPr bwMode="auto">
              <a:xfrm>
                <a:off x="6186664" y="2830368"/>
                <a:ext cx="406932" cy="461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/>
                  <a:t>C</a:t>
                </a:r>
              </a:p>
            </p:txBody>
          </p:sp>
        </p:grpSp>
      </p:grpSp>
      <p:sp>
        <p:nvSpPr>
          <p:cNvPr id="67589" name="TextBox 28"/>
          <p:cNvSpPr txBox="1">
            <a:spLocks noChangeArrowheads="1"/>
          </p:cNvSpPr>
          <p:nvPr/>
        </p:nvSpPr>
        <p:spPr bwMode="auto">
          <a:xfrm>
            <a:off x="6426200" y="6070600"/>
            <a:ext cx="384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P</a:t>
            </a:r>
          </a:p>
        </p:txBody>
      </p:sp>
      <p:sp>
        <p:nvSpPr>
          <p:cNvPr id="67590" name="TextBox 29"/>
          <p:cNvSpPr txBox="1">
            <a:spLocks noChangeArrowheads="1"/>
          </p:cNvSpPr>
          <p:nvPr/>
        </p:nvSpPr>
        <p:spPr bwMode="auto">
          <a:xfrm>
            <a:off x="2768600" y="3060700"/>
            <a:ext cx="423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Q</a:t>
            </a:r>
          </a:p>
        </p:txBody>
      </p:sp>
      <p:sp>
        <p:nvSpPr>
          <p:cNvPr id="67593" name="TextBox 23"/>
          <p:cNvSpPr txBox="1">
            <a:spLocks noChangeArrowheads="1"/>
          </p:cNvSpPr>
          <p:nvPr/>
        </p:nvSpPr>
        <p:spPr bwMode="auto">
          <a:xfrm>
            <a:off x="4262438" y="3810000"/>
            <a:ext cx="22717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/>
              <a:t>12800 samples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08050" y="2664959"/>
            <a:ext cx="2835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0000"/>
                </a:solidFill>
              </a:rPr>
              <a:t>u</a:t>
            </a:r>
            <a:r>
              <a:rPr lang="en-US" sz="2400" b="1" dirty="0" smtClean="0">
                <a:solidFill>
                  <a:srgbClr val="800000"/>
                </a:solidFill>
              </a:rPr>
              <a:t>niform </a:t>
            </a:r>
            <a:r>
              <a:rPr lang="en-US" sz="2400" b="1" dirty="0">
                <a:solidFill>
                  <a:srgbClr val="800000"/>
                </a:solidFill>
              </a:rPr>
              <a:t>s</a:t>
            </a:r>
            <a:r>
              <a:rPr lang="en-US" sz="2400" b="1" dirty="0" smtClean="0">
                <a:solidFill>
                  <a:srgbClr val="800000"/>
                </a:solidFill>
              </a:rPr>
              <a:t>ampling</a:t>
            </a:r>
          </a:p>
          <a:p>
            <a:r>
              <a:rPr lang="en-US" sz="2400" b="1" dirty="0">
                <a:solidFill>
                  <a:srgbClr val="800000"/>
                </a:solidFill>
              </a:rPr>
              <a:t>w</a:t>
            </a:r>
            <a:r>
              <a:rPr lang="en-US" sz="2400" b="1" dirty="0" smtClean="0">
                <a:solidFill>
                  <a:srgbClr val="800000"/>
                </a:solidFill>
              </a:rPr>
              <a:t>ithin </a:t>
            </a:r>
            <a:r>
              <a:rPr lang="en-US" sz="2400" b="1" dirty="0" smtClean="0">
                <a:solidFill>
                  <a:srgbClr val="FF0000"/>
                </a:solidFill>
              </a:rPr>
              <a:t>A</a:t>
            </a:r>
            <a:r>
              <a:rPr lang="en-US" sz="2400" b="1" dirty="0" smtClean="0">
                <a:solidFill>
                  <a:srgbClr val="800000"/>
                </a:solidFill>
              </a:rPr>
              <a:t>, </a:t>
            </a:r>
            <a:r>
              <a:rPr lang="en-US" sz="2400" b="1" dirty="0" smtClean="0">
                <a:solidFill>
                  <a:srgbClr val="0000FF"/>
                </a:solidFill>
              </a:rPr>
              <a:t>B</a:t>
            </a:r>
            <a:r>
              <a:rPr lang="en-US" sz="2400" b="1" dirty="0" smtClean="0">
                <a:solidFill>
                  <a:srgbClr val="800000"/>
                </a:solidFill>
              </a:rPr>
              <a:t> and </a:t>
            </a:r>
            <a:r>
              <a:rPr lang="en-US" sz="2400" b="1" dirty="0" smtClean="0"/>
              <a:t>C</a:t>
            </a:r>
            <a:r>
              <a:rPr lang="en-US" sz="2400" b="1" dirty="0" smtClean="0">
                <a:solidFill>
                  <a:srgbClr val="800000"/>
                </a:solidFill>
              </a:rPr>
              <a:t>.</a:t>
            </a:r>
            <a:endParaRPr lang="en-US" sz="2400" b="1" dirty="0">
              <a:solidFill>
                <a:srgbClr val="8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2867" y="5590725"/>
            <a:ext cx="2744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Run body-bar pebble game for each sample, for nodes </a:t>
            </a:r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b="1" dirty="0" smtClean="0">
                <a:solidFill>
                  <a:srgbClr val="800000"/>
                </a:solidFill>
              </a:rPr>
              <a:t>, </a:t>
            </a:r>
            <a:r>
              <a:rPr lang="en-US" b="1" dirty="0" smtClean="0">
                <a:solidFill>
                  <a:srgbClr val="0000FF"/>
                </a:solidFill>
              </a:rPr>
              <a:t>B</a:t>
            </a:r>
            <a:r>
              <a:rPr lang="en-US" b="1" dirty="0" smtClean="0">
                <a:solidFill>
                  <a:srgbClr val="800000"/>
                </a:solidFill>
              </a:rPr>
              <a:t> and </a:t>
            </a:r>
            <a:r>
              <a:rPr lang="en-US" b="1" dirty="0" smtClean="0"/>
              <a:t>C</a:t>
            </a:r>
            <a:r>
              <a:rPr lang="en-US" b="1" dirty="0" smtClean="0">
                <a:solidFill>
                  <a:srgbClr val="800000"/>
                </a:solidFill>
              </a:rPr>
              <a:t>.</a:t>
            </a:r>
            <a:endParaRPr lang="en-US" b="1" dirty="0">
              <a:solidFill>
                <a:srgbClr val="800000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768600" y="317500"/>
            <a:ext cx="6377797" cy="1503065"/>
            <a:chOff x="2768600" y="317500"/>
            <a:chExt cx="6377797" cy="1503065"/>
          </a:xfrm>
        </p:grpSpPr>
        <p:grpSp>
          <p:nvGrpSpPr>
            <p:cNvPr id="32" name="Group 34"/>
            <p:cNvGrpSpPr>
              <a:grpSpLocks/>
            </p:cNvGrpSpPr>
            <p:nvPr/>
          </p:nvGrpSpPr>
          <p:grpSpPr bwMode="auto">
            <a:xfrm>
              <a:off x="2768600" y="317500"/>
              <a:ext cx="6008511" cy="907941"/>
              <a:chOff x="2768600" y="596900"/>
              <a:chExt cx="6008113" cy="908744"/>
            </a:xfrm>
          </p:grpSpPr>
          <p:sp>
            <p:nvSpPr>
              <p:cNvPr id="34" name="TextBox 30"/>
              <p:cNvSpPr txBox="1">
                <a:spLocks noChangeArrowheads="1"/>
              </p:cNvSpPr>
              <p:nvPr/>
            </p:nvSpPr>
            <p:spPr bwMode="auto">
              <a:xfrm>
                <a:off x="4691902" y="596900"/>
                <a:ext cx="2844311" cy="908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dirty="0" smtClean="0"/>
                  <a:t>(N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 + N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 + N</a:t>
                </a:r>
                <a:r>
                  <a:rPr lang="en-US" baseline="-25000" dirty="0" smtClean="0"/>
                  <a:t>3</a:t>
                </a:r>
                <a:r>
                  <a:rPr lang="en-US" dirty="0" smtClean="0"/>
                  <a:t>)</a:t>
                </a:r>
                <a:endParaRPr lang="en-US" dirty="0"/>
              </a:p>
              <a:p>
                <a:pPr algn="ctr">
                  <a:spcBef>
                    <a:spcPts val="600"/>
                  </a:spcBef>
                </a:pPr>
                <a:r>
                  <a:rPr lang="en-US" dirty="0"/>
                  <a:t>(N</a:t>
                </a:r>
                <a:r>
                  <a:rPr lang="en-US" baseline="-25000" dirty="0"/>
                  <a:t>1</a:t>
                </a:r>
                <a:r>
                  <a:rPr lang="en-US" dirty="0"/>
                  <a:t> + N</a:t>
                </a:r>
                <a:r>
                  <a:rPr lang="en-US" baseline="-25000" dirty="0"/>
                  <a:t>2</a:t>
                </a:r>
                <a:r>
                  <a:rPr lang="en-US" dirty="0"/>
                  <a:t> + </a:t>
                </a:r>
                <a:r>
                  <a:rPr lang="en-US" dirty="0" smtClean="0"/>
                  <a:t>N</a:t>
                </a:r>
                <a:r>
                  <a:rPr lang="en-US" baseline="-25000" dirty="0" smtClean="0"/>
                  <a:t>3</a:t>
                </a:r>
                <a:r>
                  <a:rPr lang="en-US" dirty="0" smtClean="0"/>
                  <a:t> + N</a:t>
                </a:r>
                <a:r>
                  <a:rPr lang="en-US" baseline="-25000" dirty="0" smtClean="0"/>
                  <a:t>4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  <p:cxnSp>
            <p:nvCxnSpPr>
              <p:cNvPr id="35" name="Straight Connector 32"/>
              <p:cNvCxnSpPr>
                <a:cxnSpLocks noChangeShapeType="1"/>
              </p:cNvCxnSpPr>
              <p:nvPr/>
            </p:nvCxnSpPr>
            <p:spPr bwMode="auto">
              <a:xfrm>
                <a:off x="3434640" y="1083770"/>
                <a:ext cx="53420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6" name="TextBox 33"/>
              <p:cNvSpPr txBox="1">
                <a:spLocks noChangeArrowheads="1"/>
              </p:cNvSpPr>
              <p:nvPr/>
            </p:nvSpPr>
            <p:spPr bwMode="auto">
              <a:xfrm>
                <a:off x="2768600" y="829771"/>
                <a:ext cx="64963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 dirty="0"/>
                  <a:t>P</a:t>
                </a:r>
                <a:r>
                  <a:rPr lang="en-US" b="1" baseline="-25000" dirty="0"/>
                  <a:t> </a:t>
                </a:r>
                <a:r>
                  <a:rPr lang="en-US" dirty="0"/>
                  <a:t>=</a:t>
                </a:r>
              </a:p>
            </p:txBody>
          </p:sp>
        </p:grpSp>
        <p:sp>
          <p:nvSpPr>
            <p:cNvPr id="33" name="TextBox 35"/>
            <p:cNvSpPr txBox="1">
              <a:spLocks noChangeArrowheads="1"/>
            </p:cNvSpPr>
            <p:nvPr/>
          </p:nvSpPr>
          <p:spPr bwMode="auto">
            <a:xfrm>
              <a:off x="2774950" y="1358900"/>
              <a:ext cx="63714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b="1" dirty="0"/>
                <a:t>Q</a:t>
              </a:r>
              <a:r>
                <a:rPr lang="en-US" baseline="-25000" dirty="0"/>
                <a:t> </a:t>
              </a:r>
              <a:r>
                <a:rPr lang="en-US" dirty="0"/>
                <a:t>= </a:t>
              </a:r>
              <a:r>
                <a:rPr lang="en-US" dirty="0" smtClean="0"/>
                <a:t>&lt;</a:t>
              </a:r>
              <a:r>
                <a:rPr lang="en-US" sz="2000" dirty="0" smtClean="0"/>
                <a:t>fraction of </a:t>
              </a:r>
              <a:r>
                <a:rPr lang="en-US" sz="2000" dirty="0"/>
                <a:t>(N</a:t>
              </a:r>
              <a:r>
                <a:rPr lang="en-US" sz="2000" baseline="-25000" dirty="0"/>
                <a:t>2</a:t>
              </a:r>
              <a:r>
                <a:rPr lang="en-US" sz="2000" baseline="30000" dirty="0"/>
                <a:t> </a:t>
              </a:r>
              <a:r>
                <a:rPr lang="en-US" sz="2000" dirty="0"/>
                <a:t>+</a:t>
              </a:r>
              <a:r>
                <a:rPr lang="en-US" sz="2000" baseline="30000" dirty="0"/>
                <a:t> </a:t>
              </a:r>
              <a:r>
                <a:rPr lang="en-US" sz="2000" dirty="0"/>
                <a:t>N</a:t>
              </a:r>
              <a:r>
                <a:rPr lang="en-US" sz="2000" baseline="-25000" dirty="0"/>
                <a:t>3 </a:t>
              </a:r>
              <a:r>
                <a:rPr lang="en-US" sz="2000" baseline="30000" dirty="0"/>
                <a:t> </a:t>
              </a:r>
              <a:r>
                <a:rPr lang="en-US" sz="2000" dirty="0"/>
                <a:t>+</a:t>
              </a:r>
              <a:r>
                <a:rPr lang="en-US" sz="2000" baseline="30000" dirty="0"/>
                <a:t> </a:t>
              </a:r>
              <a:r>
                <a:rPr lang="en-US" sz="2000" dirty="0"/>
                <a:t>N</a:t>
              </a:r>
              <a:r>
                <a:rPr lang="en-US" sz="2000" baseline="-25000" dirty="0"/>
                <a:t>4</a:t>
              </a:r>
              <a:r>
                <a:rPr lang="en-US" sz="2000" dirty="0"/>
                <a:t>) </a:t>
              </a:r>
              <a:r>
                <a:rPr lang="en-US" sz="2000" dirty="0" smtClean="0"/>
                <a:t>that are </a:t>
              </a:r>
              <a:r>
                <a:rPr lang="en-US" sz="2000" dirty="0"/>
                <a:t>independent</a:t>
              </a:r>
              <a:r>
                <a:rPr lang="en-US" dirty="0"/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0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3" descr="f_ABC_8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1828800"/>
            <a:ext cx="6210300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Rectangle 26"/>
          <p:cNvSpPr>
            <a:spLocks noChangeArrowheads="1"/>
          </p:cNvSpPr>
          <p:nvPr/>
        </p:nvSpPr>
        <p:spPr bwMode="auto">
          <a:xfrm>
            <a:off x="0" y="0"/>
            <a:ext cx="2641600" cy="8509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Floppy Modes</a:t>
            </a:r>
          </a:p>
          <a:p>
            <a:pPr algn="ctr"/>
            <a:r>
              <a:rPr lang="en-US" sz="2000" b="1">
                <a:solidFill>
                  <a:srgbClr val="FFFF00"/>
                </a:solidFill>
                <a:sym typeface="Symbol" charset="0"/>
              </a:rPr>
              <a:t>Examples</a:t>
            </a:r>
            <a:endParaRPr lang="en-US" sz="2000" b="1">
              <a:solidFill>
                <a:srgbClr val="FFFF00"/>
              </a:solidFill>
            </a:endParaRPr>
          </a:p>
        </p:txBody>
      </p:sp>
      <p:grpSp>
        <p:nvGrpSpPr>
          <p:cNvPr id="68612" name="Group 132"/>
          <p:cNvGrpSpPr>
            <a:grpSpLocks/>
          </p:cNvGrpSpPr>
          <p:nvPr/>
        </p:nvGrpSpPr>
        <p:grpSpPr bwMode="auto">
          <a:xfrm>
            <a:off x="88900" y="3257550"/>
            <a:ext cx="2576513" cy="2147888"/>
            <a:chOff x="2465258" y="2344681"/>
            <a:chExt cx="4681255" cy="4141430"/>
          </a:xfrm>
        </p:grpSpPr>
        <p:grpSp>
          <p:nvGrpSpPr>
            <p:cNvPr id="68621" name="Group 3"/>
            <p:cNvGrpSpPr>
              <a:grpSpLocks/>
            </p:cNvGrpSpPr>
            <p:nvPr/>
          </p:nvGrpSpPr>
          <p:grpSpPr bwMode="auto">
            <a:xfrm>
              <a:off x="3143249" y="2538413"/>
              <a:ext cx="3889375" cy="3367088"/>
              <a:chOff x="576" y="1623"/>
              <a:chExt cx="2450" cy="2121"/>
            </a:xfrm>
          </p:grpSpPr>
          <p:sp>
            <p:nvSpPr>
              <p:cNvPr id="68628" name="Rectangle 4" descr="Large grid"/>
              <p:cNvSpPr>
                <a:spLocks noChangeArrowheads="1"/>
              </p:cNvSpPr>
              <p:nvPr/>
            </p:nvSpPr>
            <p:spPr bwMode="auto">
              <a:xfrm>
                <a:off x="576" y="1824"/>
                <a:ext cx="2352" cy="1920"/>
              </a:xfrm>
              <a:prstGeom prst="rect">
                <a:avLst/>
              </a:prstGeom>
              <a:pattFill prst="lgGrid">
                <a:fgClr>
                  <a:schemeClr val="tx2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629" name="Line 6"/>
              <p:cNvSpPr>
                <a:spLocks noChangeShapeType="1"/>
              </p:cNvSpPr>
              <p:nvPr/>
            </p:nvSpPr>
            <p:spPr bwMode="auto">
              <a:xfrm flipV="1">
                <a:off x="593" y="1623"/>
                <a:ext cx="0" cy="21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630" name="Line 7"/>
              <p:cNvSpPr>
                <a:spLocks noChangeShapeType="1"/>
              </p:cNvSpPr>
              <p:nvPr/>
            </p:nvSpPr>
            <p:spPr bwMode="auto">
              <a:xfrm rot="5400000" flipV="1">
                <a:off x="1802" y="2504"/>
                <a:ext cx="0" cy="24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8622" name="TextBox 136"/>
            <p:cNvSpPr txBox="1">
              <a:spLocks noChangeArrowheads="1"/>
            </p:cNvSpPr>
            <p:nvPr/>
          </p:nvSpPr>
          <p:spPr bwMode="auto">
            <a:xfrm>
              <a:off x="2465258" y="2344681"/>
              <a:ext cx="794072" cy="712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378518"/>
                  </a:solidFill>
                </a:rPr>
                <a:t>N</a:t>
              </a:r>
              <a:r>
                <a:rPr lang="en-US" sz="1800" b="1" baseline="-25000">
                  <a:solidFill>
                    <a:srgbClr val="378518"/>
                  </a:solidFill>
                </a:rPr>
                <a:t>3</a:t>
              </a:r>
            </a:p>
          </p:txBody>
        </p:sp>
        <p:sp>
          <p:nvSpPr>
            <p:cNvPr id="68623" name="TextBox 137"/>
            <p:cNvSpPr txBox="1">
              <a:spLocks noChangeArrowheads="1"/>
            </p:cNvSpPr>
            <p:nvPr/>
          </p:nvSpPr>
          <p:spPr bwMode="auto">
            <a:xfrm>
              <a:off x="6352441" y="5773973"/>
              <a:ext cx="794072" cy="712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0099"/>
                  </a:solidFill>
                </a:rPr>
                <a:t>N</a:t>
              </a:r>
              <a:r>
                <a:rPr lang="en-US" sz="1800" b="1" baseline="-25000">
                  <a:solidFill>
                    <a:srgbClr val="000099"/>
                  </a:solidFill>
                </a:rPr>
                <a:t>2</a:t>
              </a:r>
            </a:p>
          </p:txBody>
        </p:sp>
        <p:grpSp>
          <p:nvGrpSpPr>
            <p:cNvPr id="68624" name="Group 146"/>
            <p:cNvGrpSpPr>
              <a:grpSpLocks/>
            </p:cNvGrpSpPr>
            <p:nvPr/>
          </p:nvGrpSpPr>
          <p:grpSpPr bwMode="auto">
            <a:xfrm>
              <a:off x="3163969" y="2830368"/>
              <a:ext cx="3429627" cy="3116041"/>
              <a:chOff x="3163969" y="2830368"/>
              <a:chExt cx="3429627" cy="3116041"/>
            </a:xfrm>
          </p:grpSpPr>
          <p:sp>
            <p:nvSpPr>
              <p:cNvPr id="68625" name="TextBox 142"/>
              <p:cNvSpPr txBox="1">
                <a:spLocks noChangeArrowheads="1"/>
              </p:cNvSpPr>
              <p:nvPr/>
            </p:nvSpPr>
            <p:spPr bwMode="auto">
              <a:xfrm>
                <a:off x="3163969" y="5056254"/>
                <a:ext cx="731617" cy="890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>
                    <a:solidFill>
                      <a:srgbClr val="FF0000"/>
                    </a:solidFill>
                  </a:rPr>
                  <a:t>A</a:t>
                </a:r>
              </a:p>
            </p:txBody>
          </p:sp>
          <p:sp>
            <p:nvSpPr>
              <p:cNvPr id="68626" name="TextBox 143"/>
              <p:cNvSpPr txBox="1">
                <a:spLocks noChangeArrowheads="1"/>
              </p:cNvSpPr>
              <p:nvPr/>
            </p:nvSpPr>
            <p:spPr bwMode="auto">
              <a:xfrm>
                <a:off x="4728856" y="3884860"/>
                <a:ext cx="739353" cy="890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>
                    <a:solidFill>
                      <a:srgbClr val="000099"/>
                    </a:solidFill>
                  </a:rPr>
                  <a:t>B</a:t>
                </a:r>
              </a:p>
            </p:txBody>
          </p:sp>
          <p:sp>
            <p:nvSpPr>
              <p:cNvPr id="68627" name="TextBox 144"/>
              <p:cNvSpPr txBox="1">
                <a:spLocks noChangeArrowheads="1"/>
              </p:cNvSpPr>
              <p:nvPr/>
            </p:nvSpPr>
            <p:spPr bwMode="auto">
              <a:xfrm>
                <a:off x="6186664" y="2830368"/>
                <a:ext cx="406932" cy="461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/>
                  <a:t>C</a:t>
                </a:r>
              </a:p>
            </p:txBody>
          </p:sp>
        </p:grpSp>
      </p:grpSp>
      <p:sp>
        <p:nvSpPr>
          <p:cNvPr id="68613" name="TextBox 28"/>
          <p:cNvSpPr txBox="1">
            <a:spLocks noChangeArrowheads="1"/>
          </p:cNvSpPr>
          <p:nvPr/>
        </p:nvSpPr>
        <p:spPr bwMode="auto">
          <a:xfrm>
            <a:off x="6426200" y="6070600"/>
            <a:ext cx="384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P</a:t>
            </a:r>
          </a:p>
        </p:txBody>
      </p:sp>
      <p:sp>
        <p:nvSpPr>
          <p:cNvPr id="68614" name="TextBox 29"/>
          <p:cNvSpPr txBox="1">
            <a:spLocks noChangeArrowheads="1"/>
          </p:cNvSpPr>
          <p:nvPr/>
        </p:nvSpPr>
        <p:spPr bwMode="auto">
          <a:xfrm>
            <a:off x="2794000" y="3060700"/>
            <a:ext cx="373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F</a:t>
            </a:r>
          </a:p>
        </p:txBody>
      </p:sp>
      <p:sp>
        <p:nvSpPr>
          <p:cNvPr id="68616" name="TextBox 35"/>
          <p:cNvSpPr txBox="1">
            <a:spLocks noChangeArrowheads="1"/>
          </p:cNvSpPr>
          <p:nvPr/>
        </p:nvSpPr>
        <p:spPr bwMode="auto">
          <a:xfrm>
            <a:off x="2800350" y="1358900"/>
            <a:ext cx="6102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/>
              <a:t>F</a:t>
            </a:r>
            <a:r>
              <a:rPr lang="en-US" baseline="-25000" dirty="0"/>
              <a:t> </a:t>
            </a:r>
            <a:r>
              <a:rPr lang="en-US" dirty="0"/>
              <a:t>= &lt;# of independent degrees of freedom&gt;</a:t>
            </a:r>
          </a:p>
        </p:txBody>
      </p:sp>
      <p:sp>
        <p:nvSpPr>
          <p:cNvPr id="68617" name="TextBox 24"/>
          <p:cNvSpPr txBox="1">
            <a:spLocks noChangeArrowheads="1"/>
          </p:cNvSpPr>
          <p:nvPr/>
        </p:nvSpPr>
        <p:spPr bwMode="auto">
          <a:xfrm>
            <a:off x="6702425" y="3251200"/>
            <a:ext cx="2016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b="1">
                <a:solidFill>
                  <a:srgbClr val="FF00FF"/>
                </a:solidFill>
              </a:rPr>
              <a:t>800 samples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53297" y="2506199"/>
            <a:ext cx="2835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0000"/>
                </a:solidFill>
              </a:rPr>
              <a:t>u</a:t>
            </a:r>
            <a:r>
              <a:rPr lang="en-US" sz="2400" b="1" dirty="0" smtClean="0">
                <a:solidFill>
                  <a:srgbClr val="800000"/>
                </a:solidFill>
              </a:rPr>
              <a:t>niform </a:t>
            </a:r>
            <a:r>
              <a:rPr lang="en-US" sz="2400" b="1" dirty="0">
                <a:solidFill>
                  <a:srgbClr val="800000"/>
                </a:solidFill>
              </a:rPr>
              <a:t>s</a:t>
            </a:r>
            <a:r>
              <a:rPr lang="en-US" sz="2400" b="1" dirty="0" smtClean="0">
                <a:solidFill>
                  <a:srgbClr val="800000"/>
                </a:solidFill>
              </a:rPr>
              <a:t>ampling</a:t>
            </a:r>
          </a:p>
          <a:p>
            <a:r>
              <a:rPr lang="en-US" sz="2400" b="1" dirty="0">
                <a:solidFill>
                  <a:srgbClr val="800000"/>
                </a:solidFill>
              </a:rPr>
              <a:t>w</a:t>
            </a:r>
            <a:r>
              <a:rPr lang="en-US" sz="2400" b="1" dirty="0" smtClean="0">
                <a:solidFill>
                  <a:srgbClr val="800000"/>
                </a:solidFill>
              </a:rPr>
              <a:t>ithin </a:t>
            </a:r>
            <a:r>
              <a:rPr lang="en-US" sz="2400" b="1" dirty="0" smtClean="0">
                <a:solidFill>
                  <a:srgbClr val="FF0000"/>
                </a:solidFill>
              </a:rPr>
              <a:t>A</a:t>
            </a:r>
            <a:r>
              <a:rPr lang="en-US" sz="2400" b="1" dirty="0" smtClean="0">
                <a:solidFill>
                  <a:srgbClr val="800000"/>
                </a:solidFill>
              </a:rPr>
              <a:t>, </a:t>
            </a:r>
            <a:r>
              <a:rPr lang="en-US" sz="2400" b="1" dirty="0" smtClean="0">
                <a:solidFill>
                  <a:srgbClr val="0000FF"/>
                </a:solidFill>
              </a:rPr>
              <a:t>B</a:t>
            </a:r>
            <a:r>
              <a:rPr lang="en-US" sz="2400" b="1" dirty="0" smtClean="0">
                <a:solidFill>
                  <a:srgbClr val="800000"/>
                </a:solidFill>
              </a:rPr>
              <a:t> and </a:t>
            </a:r>
            <a:r>
              <a:rPr lang="en-US" sz="2400" b="1" dirty="0" smtClean="0"/>
              <a:t>C</a:t>
            </a:r>
            <a:r>
              <a:rPr lang="en-US" sz="2400" b="1" dirty="0" smtClean="0">
                <a:solidFill>
                  <a:srgbClr val="800000"/>
                </a:solidFill>
              </a:rPr>
              <a:t>.</a:t>
            </a:r>
            <a:endParaRPr lang="en-US" sz="2400" b="1" dirty="0">
              <a:solidFill>
                <a:srgbClr val="8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2867" y="5590725"/>
            <a:ext cx="2744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Run body-bar pebble game for each sample, for nodes </a:t>
            </a:r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b="1" dirty="0" smtClean="0">
                <a:solidFill>
                  <a:srgbClr val="800000"/>
                </a:solidFill>
              </a:rPr>
              <a:t>, </a:t>
            </a:r>
            <a:r>
              <a:rPr lang="en-US" b="1" dirty="0" smtClean="0">
                <a:solidFill>
                  <a:srgbClr val="0000FF"/>
                </a:solidFill>
              </a:rPr>
              <a:t>B</a:t>
            </a:r>
            <a:r>
              <a:rPr lang="en-US" b="1" dirty="0" smtClean="0">
                <a:solidFill>
                  <a:srgbClr val="800000"/>
                </a:solidFill>
              </a:rPr>
              <a:t> and </a:t>
            </a:r>
            <a:r>
              <a:rPr lang="en-US" b="1" dirty="0" smtClean="0"/>
              <a:t>C</a:t>
            </a:r>
            <a:r>
              <a:rPr lang="en-US" b="1" dirty="0" smtClean="0">
                <a:solidFill>
                  <a:srgbClr val="800000"/>
                </a:solidFill>
              </a:rPr>
              <a:t>.</a:t>
            </a:r>
            <a:endParaRPr lang="en-US" b="1" dirty="0">
              <a:solidFill>
                <a:srgbClr val="800000"/>
              </a:solidFill>
            </a:endParaRPr>
          </a:p>
        </p:txBody>
      </p:sp>
      <p:grpSp>
        <p:nvGrpSpPr>
          <p:cNvPr id="29" name="Group 34"/>
          <p:cNvGrpSpPr>
            <a:grpSpLocks/>
          </p:cNvGrpSpPr>
          <p:nvPr/>
        </p:nvGrpSpPr>
        <p:grpSpPr bwMode="auto">
          <a:xfrm>
            <a:off x="2768600" y="317500"/>
            <a:ext cx="6183658" cy="907941"/>
            <a:chOff x="2768600" y="596900"/>
            <a:chExt cx="6183247" cy="908744"/>
          </a:xfrm>
        </p:grpSpPr>
        <p:sp>
          <p:nvSpPr>
            <p:cNvPr id="31" name="TextBox 30"/>
            <p:cNvSpPr txBox="1">
              <a:spLocks noChangeArrowheads="1"/>
            </p:cNvSpPr>
            <p:nvPr/>
          </p:nvSpPr>
          <p:spPr bwMode="auto">
            <a:xfrm>
              <a:off x="3276271" y="596900"/>
              <a:ext cx="5675576" cy="908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dirty="0" smtClean="0"/>
                <a:t>(total # </a:t>
              </a:r>
              <a:r>
                <a:rPr lang="en-US" dirty="0"/>
                <a:t>of </a:t>
              </a:r>
              <a:r>
                <a:rPr lang="en-US" dirty="0" smtClean="0"/>
                <a:t>constraints placed)</a:t>
              </a:r>
              <a:endParaRPr lang="en-US" dirty="0"/>
            </a:p>
            <a:p>
              <a:pPr algn="ctr">
                <a:spcBef>
                  <a:spcPts val="600"/>
                </a:spcBef>
              </a:pPr>
              <a:r>
                <a:rPr lang="en-US" dirty="0" smtClean="0"/>
                <a:t>(maximum # </a:t>
              </a:r>
              <a:r>
                <a:rPr lang="en-US" dirty="0"/>
                <a:t>of </a:t>
              </a:r>
              <a:r>
                <a:rPr lang="en-US" dirty="0" smtClean="0"/>
                <a:t>independent constraints)</a:t>
              </a:r>
              <a:endParaRPr lang="en-US" dirty="0"/>
            </a:p>
          </p:txBody>
        </p:sp>
        <p:cxnSp>
          <p:nvCxnSpPr>
            <p:cNvPr id="32" name="Straight Connector 32"/>
            <p:cNvCxnSpPr>
              <a:cxnSpLocks noChangeShapeType="1"/>
            </p:cNvCxnSpPr>
            <p:nvPr/>
          </p:nvCxnSpPr>
          <p:spPr bwMode="auto">
            <a:xfrm>
              <a:off x="3434640" y="1083770"/>
              <a:ext cx="53420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" name="TextBox 33"/>
            <p:cNvSpPr txBox="1">
              <a:spLocks noChangeArrowheads="1"/>
            </p:cNvSpPr>
            <p:nvPr/>
          </p:nvSpPr>
          <p:spPr bwMode="auto">
            <a:xfrm>
              <a:off x="2768600" y="829771"/>
              <a:ext cx="6496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b="1" dirty="0"/>
                <a:t>P</a:t>
              </a:r>
              <a:r>
                <a:rPr lang="en-US" b="1" baseline="-25000" dirty="0"/>
                <a:t> </a:t>
              </a:r>
              <a:r>
                <a:rPr lang="en-US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1376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2" descr="f_ABC_800zoo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13" y="1879373"/>
            <a:ext cx="6211887" cy="445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5" name="Rectangle 26"/>
          <p:cNvSpPr>
            <a:spLocks noChangeArrowheads="1"/>
          </p:cNvSpPr>
          <p:nvPr/>
        </p:nvSpPr>
        <p:spPr bwMode="auto">
          <a:xfrm>
            <a:off x="0" y="0"/>
            <a:ext cx="2641600" cy="8509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Floppy Modes</a:t>
            </a:r>
          </a:p>
          <a:p>
            <a:pPr algn="ctr"/>
            <a:r>
              <a:rPr lang="en-US" sz="2000" b="1">
                <a:solidFill>
                  <a:srgbClr val="FFFF00"/>
                </a:solidFill>
                <a:sym typeface="Symbol" charset="0"/>
              </a:rPr>
              <a:t>Examples</a:t>
            </a:r>
            <a:endParaRPr lang="en-US" sz="2000" b="1">
              <a:solidFill>
                <a:srgbClr val="FFFF00"/>
              </a:solidFill>
            </a:endParaRPr>
          </a:p>
        </p:txBody>
      </p:sp>
      <p:grpSp>
        <p:nvGrpSpPr>
          <p:cNvPr id="69636" name="Group 132"/>
          <p:cNvGrpSpPr>
            <a:grpSpLocks/>
          </p:cNvGrpSpPr>
          <p:nvPr/>
        </p:nvGrpSpPr>
        <p:grpSpPr bwMode="auto">
          <a:xfrm>
            <a:off x="88900" y="3257550"/>
            <a:ext cx="2576513" cy="2147888"/>
            <a:chOff x="2465258" y="2344681"/>
            <a:chExt cx="4681255" cy="4141430"/>
          </a:xfrm>
        </p:grpSpPr>
        <p:grpSp>
          <p:nvGrpSpPr>
            <p:cNvPr id="69645" name="Group 3"/>
            <p:cNvGrpSpPr>
              <a:grpSpLocks/>
            </p:cNvGrpSpPr>
            <p:nvPr/>
          </p:nvGrpSpPr>
          <p:grpSpPr bwMode="auto">
            <a:xfrm>
              <a:off x="3143249" y="2538413"/>
              <a:ext cx="3889375" cy="3367088"/>
              <a:chOff x="576" y="1623"/>
              <a:chExt cx="2450" cy="2121"/>
            </a:xfrm>
          </p:grpSpPr>
          <p:sp>
            <p:nvSpPr>
              <p:cNvPr id="69652" name="Rectangle 4" descr="Large grid"/>
              <p:cNvSpPr>
                <a:spLocks noChangeArrowheads="1"/>
              </p:cNvSpPr>
              <p:nvPr/>
            </p:nvSpPr>
            <p:spPr bwMode="auto">
              <a:xfrm>
                <a:off x="576" y="1824"/>
                <a:ext cx="2352" cy="1920"/>
              </a:xfrm>
              <a:prstGeom prst="rect">
                <a:avLst/>
              </a:prstGeom>
              <a:pattFill prst="lgGrid">
                <a:fgClr>
                  <a:schemeClr val="tx2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653" name="Line 6"/>
              <p:cNvSpPr>
                <a:spLocks noChangeShapeType="1"/>
              </p:cNvSpPr>
              <p:nvPr/>
            </p:nvSpPr>
            <p:spPr bwMode="auto">
              <a:xfrm flipV="1">
                <a:off x="593" y="1623"/>
                <a:ext cx="0" cy="21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654" name="Line 7"/>
              <p:cNvSpPr>
                <a:spLocks noChangeShapeType="1"/>
              </p:cNvSpPr>
              <p:nvPr/>
            </p:nvSpPr>
            <p:spPr bwMode="auto">
              <a:xfrm rot="5400000" flipV="1">
                <a:off x="1802" y="2504"/>
                <a:ext cx="0" cy="24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9646" name="TextBox 136"/>
            <p:cNvSpPr txBox="1">
              <a:spLocks noChangeArrowheads="1"/>
            </p:cNvSpPr>
            <p:nvPr/>
          </p:nvSpPr>
          <p:spPr bwMode="auto">
            <a:xfrm>
              <a:off x="2465258" y="2344681"/>
              <a:ext cx="794072" cy="712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378518"/>
                  </a:solidFill>
                </a:rPr>
                <a:t>N</a:t>
              </a:r>
              <a:r>
                <a:rPr lang="en-US" sz="1800" b="1" baseline="-25000">
                  <a:solidFill>
                    <a:srgbClr val="378518"/>
                  </a:solidFill>
                </a:rPr>
                <a:t>3</a:t>
              </a:r>
            </a:p>
          </p:txBody>
        </p:sp>
        <p:sp>
          <p:nvSpPr>
            <p:cNvPr id="69647" name="TextBox 137"/>
            <p:cNvSpPr txBox="1">
              <a:spLocks noChangeArrowheads="1"/>
            </p:cNvSpPr>
            <p:nvPr/>
          </p:nvSpPr>
          <p:spPr bwMode="auto">
            <a:xfrm>
              <a:off x="6352441" y="5773973"/>
              <a:ext cx="794072" cy="712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0099"/>
                  </a:solidFill>
                </a:rPr>
                <a:t>N</a:t>
              </a:r>
              <a:r>
                <a:rPr lang="en-US" sz="1800" b="1" baseline="-25000">
                  <a:solidFill>
                    <a:srgbClr val="000099"/>
                  </a:solidFill>
                </a:rPr>
                <a:t>2</a:t>
              </a:r>
            </a:p>
          </p:txBody>
        </p:sp>
        <p:grpSp>
          <p:nvGrpSpPr>
            <p:cNvPr id="69648" name="Group 146"/>
            <p:cNvGrpSpPr>
              <a:grpSpLocks/>
            </p:cNvGrpSpPr>
            <p:nvPr/>
          </p:nvGrpSpPr>
          <p:grpSpPr bwMode="auto">
            <a:xfrm>
              <a:off x="3163969" y="2830368"/>
              <a:ext cx="3429627" cy="3116041"/>
              <a:chOff x="3163969" y="2830368"/>
              <a:chExt cx="3429627" cy="3116041"/>
            </a:xfrm>
          </p:grpSpPr>
          <p:sp>
            <p:nvSpPr>
              <p:cNvPr id="69649" name="TextBox 142"/>
              <p:cNvSpPr txBox="1">
                <a:spLocks noChangeArrowheads="1"/>
              </p:cNvSpPr>
              <p:nvPr/>
            </p:nvSpPr>
            <p:spPr bwMode="auto">
              <a:xfrm>
                <a:off x="3163969" y="5056254"/>
                <a:ext cx="731617" cy="890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>
                    <a:solidFill>
                      <a:srgbClr val="FF0000"/>
                    </a:solidFill>
                  </a:rPr>
                  <a:t>A</a:t>
                </a:r>
              </a:p>
            </p:txBody>
          </p:sp>
          <p:sp>
            <p:nvSpPr>
              <p:cNvPr id="69650" name="TextBox 143"/>
              <p:cNvSpPr txBox="1">
                <a:spLocks noChangeArrowheads="1"/>
              </p:cNvSpPr>
              <p:nvPr/>
            </p:nvSpPr>
            <p:spPr bwMode="auto">
              <a:xfrm>
                <a:off x="4728856" y="3884860"/>
                <a:ext cx="739353" cy="890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>
                    <a:solidFill>
                      <a:srgbClr val="000099"/>
                    </a:solidFill>
                  </a:rPr>
                  <a:t>B</a:t>
                </a:r>
              </a:p>
            </p:txBody>
          </p:sp>
          <p:sp>
            <p:nvSpPr>
              <p:cNvPr id="69651" name="TextBox 144"/>
              <p:cNvSpPr txBox="1">
                <a:spLocks noChangeArrowheads="1"/>
              </p:cNvSpPr>
              <p:nvPr/>
            </p:nvSpPr>
            <p:spPr bwMode="auto">
              <a:xfrm>
                <a:off x="6186664" y="2830368"/>
                <a:ext cx="406932" cy="461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/>
                  <a:t>C</a:t>
                </a:r>
              </a:p>
            </p:txBody>
          </p:sp>
        </p:grpSp>
      </p:grpSp>
      <p:sp>
        <p:nvSpPr>
          <p:cNvPr id="69637" name="TextBox 28"/>
          <p:cNvSpPr txBox="1">
            <a:spLocks noChangeArrowheads="1"/>
          </p:cNvSpPr>
          <p:nvPr/>
        </p:nvSpPr>
        <p:spPr bwMode="auto">
          <a:xfrm>
            <a:off x="6286500" y="6057900"/>
            <a:ext cx="384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P</a:t>
            </a:r>
          </a:p>
        </p:txBody>
      </p:sp>
      <p:sp>
        <p:nvSpPr>
          <p:cNvPr id="69638" name="TextBox 29"/>
          <p:cNvSpPr txBox="1">
            <a:spLocks noChangeArrowheads="1"/>
          </p:cNvSpPr>
          <p:nvPr/>
        </p:nvSpPr>
        <p:spPr bwMode="auto">
          <a:xfrm>
            <a:off x="2844800" y="3225800"/>
            <a:ext cx="373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F</a:t>
            </a:r>
          </a:p>
        </p:txBody>
      </p:sp>
      <p:sp>
        <p:nvSpPr>
          <p:cNvPr id="69641" name="TextBox 23"/>
          <p:cNvSpPr txBox="1">
            <a:spLocks noChangeArrowheads="1"/>
          </p:cNvSpPr>
          <p:nvPr/>
        </p:nvSpPr>
        <p:spPr bwMode="auto">
          <a:xfrm>
            <a:off x="6702425" y="3251200"/>
            <a:ext cx="2016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b="1">
                <a:solidFill>
                  <a:srgbClr val="FF00FF"/>
                </a:solidFill>
              </a:rPr>
              <a:t>800 samples</a:t>
            </a:r>
          </a:p>
        </p:txBody>
      </p:sp>
      <p:sp>
        <p:nvSpPr>
          <p:cNvPr id="23" name="TextBox 35"/>
          <p:cNvSpPr txBox="1">
            <a:spLocks noChangeArrowheads="1"/>
          </p:cNvSpPr>
          <p:nvPr/>
        </p:nvSpPr>
        <p:spPr bwMode="auto">
          <a:xfrm>
            <a:off x="2800350" y="1358900"/>
            <a:ext cx="6102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/>
              <a:t>F</a:t>
            </a:r>
            <a:r>
              <a:rPr lang="en-US" baseline="-25000" dirty="0"/>
              <a:t> </a:t>
            </a:r>
            <a:r>
              <a:rPr lang="en-US" dirty="0"/>
              <a:t>= &lt;# of independent degrees of freedom&gt;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53297" y="2506199"/>
            <a:ext cx="2835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0000"/>
                </a:solidFill>
              </a:rPr>
              <a:t>u</a:t>
            </a:r>
            <a:r>
              <a:rPr lang="en-US" sz="2400" b="1" dirty="0" smtClean="0">
                <a:solidFill>
                  <a:srgbClr val="800000"/>
                </a:solidFill>
              </a:rPr>
              <a:t>niform </a:t>
            </a:r>
            <a:r>
              <a:rPr lang="en-US" sz="2400" b="1" dirty="0">
                <a:solidFill>
                  <a:srgbClr val="800000"/>
                </a:solidFill>
              </a:rPr>
              <a:t>s</a:t>
            </a:r>
            <a:r>
              <a:rPr lang="en-US" sz="2400" b="1" dirty="0" smtClean="0">
                <a:solidFill>
                  <a:srgbClr val="800000"/>
                </a:solidFill>
              </a:rPr>
              <a:t>ampling</a:t>
            </a:r>
          </a:p>
          <a:p>
            <a:r>
              <a:rPr lang="en-US" sz="2400" b="1" dirty="0">
                <a:solidFill>
                  <a:srgbClr val="800000"/>
                </a:solidFill>
              </a:rPr>
              <a:t>w</a:t>
            </a:r>
            <a:r>
              <a:rPr lang="en-US" sz="2400" b="1" dirty="0" smtClean="0">
                <a:solidFill>
                  <a:srgbClr val="800000"/>
                </a:solidFill>
              </a:rPr>
              <a:t>ithin </a:t>
            </a:r>
            <a:r>
              <a:rPr lang="en-US" sz="2400" b="1" dirty="0" smtClean="0">
                <a:solidFill>
                  <a:srgbClr val="FF0000"/>
                </a:solidFill>
              </a:rPr>
              <a:t>A</a:t>
            </a:r>
            <a:r>
              <a:rPr lang="en-US" sz="2400" b="1" dirty="0" smtClean="0">
                <a:solidFill>
                  <a:srgbClr val="800000"/>
                </a:solidFill>
              </a:rPr>
              <a:t>, </a:t>
            </a:r>
            <a:r>
              <a:rPr lang="en-US" sz="2400" b="1" dirty="0" smtClean="0">
                <a:solidFill>
                  <a:srgbClr val="0000FF"/>
                </a:solidFill>
              </a:rPr>
              <a:t>B</a:t>
            </a:r>
            <a:r>
              <a:rPr lang="en-US" sz="2400" b="1" dirty="0" smtClean="0">
                <a:solidFill>
                  <a:srgbClr val="800000"/>
                </a:solidFill>
              </a:rPr>
              <a:t> and </a:t>
            </a:r>
            <a:r>
              <a:rPr lang="en-US" sz="2400" b="1" dirty="0" smtClean="0"/>
              <a:t>C</a:t>
            </a:r>
            <a:r>
              <a:rPr lang="en-US" sz="2400" b="1" dirty="0" smtClean="0">
                <a:solidFill>
                  <a:srgbClr val="800000"/>
                </a:solidFill>
              </a:rPr>
              <a:t>.</a:t>
            </a:r>
            <a:endParaRPr lang="en-US" sz="2400" b="1" dirty="0">
              <a:solidFill>
                <a:srgbClr val="8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2867" y="5590725"/>
            <a:ext cx="2744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Run body-bar pebble game for each sample, for nodes </a:t>
            </a:r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b="1" dirty="0" smtClean="0">
                <a:solidFill>
                  <a:srgbClr val="800000"/>
                </a:solidFill>
              </a:rPr>
              <a:t>, </a:t>
            </a:r>
            <a:r>
              <a:rPr lang="en-US" b="1" dirty="0" smtClean="0">
                <a:solidFill>
                  <a:srgbClr val="0000FF"/>
                </a:solidFill>
              </a:rPr>
              <a:t>B</a:t>
            </a:r>
            <a:r>
              <a:rPr lang="en-US" b="1" dirty="0" smtClean="0">
                <a:solidFill>
                  <a:srgbClr val="800000"/>
                </a:solidFill>
              </a:rPr>
              <a:t> and </a:t>
            </a:r>
            <a:r>
              <a:rPr lang="en-US" b="1" dirty="0" smtClean="0"/>
              <a:t>C</a:t>
            </a:r>
            <a:r>
              <a:rPr lang="en-US" b="1" dirty="0" smtClean="0">
                <a:solidFill>
                  <a:srgbClr val="800000"/>
                </a:solidFill>
              </a:rPr>
              <a:t>.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59479" y="4762894"/>
            <a:ext cx="1663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61ECD"/>
                </a:solidFill>
                <a:latin typeface="Lucida Calligraphy"/>
                <a:cs typeface="Lucida Calligraphy"/>
              </a:rPr>
              <a:t>Zoomed in</a:t>
            </a:r>
            <a:endParaRPr lang="en-US" sz="2000" b="1" dirty="0">
              <a:solidFill>
                <a:srgbClr val="A61ECD"/>
              </a:solidFill>
              <a:latin typeface="Lucida Calligraphy"/>
              <a:cs typeface="Lucida Calligraphy"/>
            </a:endParaRPr>
          </a:p>
        </p:txBody>
      </p:sp>
      <p:grpSp>
        <p:nvGrpSpPr>
          <p:cNvPr id="27" name="Group 34"/>
          <p:cNvGrpSpPr>
            <a:grpSpLocks/>
          </p:cNvGrpSpPr>
          <p:nvPr/>
        </p:nvGrpSpPr>
        <p:grpSpPr bwMode="auto">
          <a:xfrm>
            <a:off x="2768600" y="317500"/>
            <a:ext cx="6183658" cy="907941"/>
            <a:chOff x="2768600" y="596900"/>
            <a:chExt cx="6183247" cy="908744"/>
          </a:xfrm>
        </p:grpSpPr>
        <p:sp>
          <p:nvSpPr>
            <p:cNvPr id="30" name="TextBox 29"/>
            <p:cNvSpPr txBox="1">
              <a:spLocks noChangeArrowheads="1"/>
            </p:cNvSpPr>
            <p:nvPr/>
          </p:nvSpPr>
          <p:spPr bwMode="auto">
            <a:xfrm>
              <a:off x="3276271" y="596900"/>
              <a:ext cx="5675576" cy="908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dirty="0" smtClean="0"/>
                <a:t>(total # </a:t>
              </a:r>
              <a:r>
                <a:rPr lang="en-US" dirty="0"/>
                <a:t>of </a:t>
              </a:r>
              <a:r>
                <a:rPr lang="en-US" dirty="0" smtClean="0"/>
                <a:t>constraints placed)</a:t>
              </a:r>
              <a:endParaRPr lang="en-US" dirty="0"/>
            </a:p>
            <a:p>
              <a:pPr algn="ctr">
                <a:spcBef>
                  <a:spcPts val="600"/>
                </a:spcBef>
              </a:pPr>
              <a:r>
                <a:rPr lang="en-US" dirty="0" smtClean="0"/>
                <a:t>(maximum # </a:t>
              </a:r>
              <a:r>
                <a:rPr lang="en-US" dirty="0"/>
                <a:t>of </a:t>
              </a:r>
              <a:r>
                <a:rPr lang="en-US" dirty="0" smtClean="0"/>
                <a:t>independent constraints)</a:t>
              </a:r>
              <a:endParaRPr lang="en-US" dirty="0"/>
            </a:p>
          </p:txBody>
        </p:sp>
        <p:cxnSp>
          <p:nvCxnSpPr>
            <p:cNvPr id="31" name="Straight Connector 32"/>
            <p:cNvCxnSpPr>
              <a:cxnSpLocks noChangeShapeType="1"/>
            </p:cNvCxnSpPr>
            <p:nvPr/>
          </p:nvCxnSpPr>
          <p:spPr bwMode="auto">
            <a:xfrm>
              <a:off x="3434640" y="1083770"/>
              <a:ext cx="53420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TextBox 33"/>
            <p:cNvSpPr txBox="1">
              <a:spLocks noChangeArrowheads="1"/>
            </p:cNvSpPr>
            <p:nvPr/>
          </p:nvSpPr>
          <p:spPr bwMode="auto">
            <a:xfrm>
              <a:off x="2768600" y="829771"/>
              <a:ext cx="6496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b="1" dirty="0"/>
                <a:t>P</a:t>
              </a:r>
              <a:r>
                <a:rPr lang="en-US" b="1" baseline="-25000" dirty="0"/>
                <a:t> </a:t>
              </a:r>
              <a:r>
                <a:rPr lang="en-US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1190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3" descr="s_ABC_8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843088"/>
            <a:ext cx="6362700" cy="457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Rectangle 26"/>
          <p:cNvSpPr>
            <a:spLocks noChangeArrowheads="1"/>
          </p:cNvSpPr>
          <p:nvPr/>
        </p:nvSpPr>
        <p:spPr bwMode="auto">
          <a:xfrm>
            <a:off x="0" y="0"/>
            <a:ext cx="2641600" cy="8509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Pure Entropy</a:t>
            </a:r>
          </a:p>
          <a:p>
            <a:pPr algn="ctr"/>
            <a:r>
              <a:rPr lang="en-US" sz="2000" b="1">
                <a:solidFill>
                  <a:srgbClr val="FFFF00"/>
                </a:solidFill>
                <a:sym typeface="Symbol" charset="0"/>
              </a:rPr>
              <a:t>Examples</a:t>
            </a:r>
            <a:endParaRPr lang="en-US" sz="2000" b="1">
              <a:solidFill>
                <a:srgbClr val="FFFF00"/>
              </a:solidFill>
            </a:endParaRPr>
          </a:p>
        </p:txBody>
      </p:sp>
      <p:grpSp>
        <p:nvGrpSpPr>
          <p:cNvPr id="70660" name="Group 132"/>
          <p:cNvGrpSpPr>
            <a:grpSpLocks/>
          </p:cNvGrpSpPr>
          <p:nvPr/>
        </p:nvGrpSpPr>
        <p:grpSpPr bwMode="auto">
          <a:xfrm>
            <a:off x="88900" y="3257550"/>
            <a:ext cx="2576513" cy="2147888"/>
            <a:chOff x="2465258" y="2344681"/>
            <a:chExt cx="4681255" cy="4141430"/>
          </a:xfrm>
        </p:grpSpPr>
        <p:grpSp>
          <p:nvGrpSpPr>
            <p:cNvPr id="70672" name="Group 3"/>
            <p:cNvGrpSpPr>
              <a:grpSpLocks/>
            </p:cNvGrpSpPr>
            <p:nvPr/>
          </p:nvGrpSpPr>
          <p:grpSpPr bwMode="auto">
            <a:xfrm>
              <a:off x="3143249" y="2538413"/>
              <a:ext cx="3889375" cy="3367088"/>
              <a:chOff x="576" y="1623"/>
              <a:chExt cx="2450" cy="2121"/>
            </a:xfrm>
          </p:grpSpPr>
          <p:sp>
            <p:nvSpPr>
              <p:cNvPr id="70679" name="Rectangle 4" descr="Large grid"/>
              <p:cNvSpPr>
                <a:spLocks noChangeArrowheads="1"/>
              </p:cNvSpPr>
              <p:nvPr/>
            </p:nvSpPr>
            <p:spPr bwMode="auto">
              <a:xfrm>
                <a:off x="576" y="1824"/>
                <a:ext cx="2352" cy="1920"/>
              </a:xfrm>
              <a:prstGeom prst="rect">
                <a:avLst/>
              </a:prstGeom>
              <a:pattFill prst="lgGrid">
                <a:fgClr>
                  <a:schemeClr val="tx2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680" name="Line 6"/>
              <p:cNvSpPr>
                <a:spLocks noChangeShapeType="1"/>
              </p:cNvSpPr>
              <p:nvPr/>
            </p:nvSpPr>
            <p:spPr bwMode="auto">
              <a:xfrm flipV="1">
                <a:off x="593" y="1623"/>
                <a:ext cx="0" cy="21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681" name="Line 7"/>
              <p:cNvSpPr>
                <a:spLocks noChangeShapeType="1"/>
              </p:cNvSpPr>
              <p:nvPr/>
            </p:nvSpPr>
            <p:spPr bwMode="auto">
              <a:xfrm rot="5400000" flipV="1">
                <a:off x="1802" y="2504"/>
                <a:ext cx="0" cy="24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0673" name="TextBox 136"/>
            <p:cNvSpPr txBox="1">
              <a:spLocks noChangeArrowheads="1"/>
            </p:cNvSpPr>
            <p:nvPr/>
          </p:nvSpPr>
          <p:spPr bwMode="auto">
            <a:xfrm>
              <a:off x="2465258" y="2344681"/>
              <a:ext cx="794072" cy="712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378518"/>
                  </a:solidFill>
                </a:rPr>
                <a:t>N</a:t>
              </a:r>
              <a:r>
                <a:rPr lang="en-US" sz="1800" b="1" baseline="-25000">
                  <a:solidFill>
                    <a:srgbClr val="378518"/>
                  </a:solidFill>
                </a:rPr>
                <a:t>3</a:t>
              </a:r>
            </a:p>
          </p:txBody>
        </p:sp>
        <p:sp>
          <p:nvSpPr>
            <p:cNvPr id="70674" name="TextBox 137"/>
            <p:cNvSpPr txBox="1">
              <a:spLocks noChangeArrowheads="1"/>
            </p:cNvSpPr>
            <p:nvPr/>
          </p:nvSpPr>
          <p:spPr bwMode="auto">
            <a:xfrm>
              <a:off x="6352441" y="5773973"/>
              <a:ext cx="794072" cy="712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0099"/>
                  </a:solidFill>
                </a:rPr>
                <a:t>N</a:t>
              </a:r>
              <a:r>
                <a:rPr lang="en-US" sz="1800" b="1" baseline="-25000">
                  <a:solidFill>
                    <a:srgbClr val="000099"/>
                  </a:solidFill>
                </a:rPr>
                <a:t>2</a:t>
              </a:r>
            </a:p>
          </p:txBody>
        </p:sp>
        <p:grpSp>
          <p:nvGrpSpPr>
            <p:cNvPr id="70675" name="Group 146"/>
            <p:cNvGrpSpPr>
              <a:grpSpLocks/>
            </p:cNvGrpSpPr>
            <p:nvPr/>
          </p:nvGrpSpPr>
          <p:grpSpPr bwMode="auto">
            <a:xfrm>
              <a:off x="3163969" y="2830368"/>
              <a:ext cx="3429627" cy="3116041"/>
              <a:chOff x="3163969" y="2830368"/>
              <a:chExt cx="3429627" cy="3116041"/>
            </a:xfrm>
          </p:grpSpPr>
          <p:sp>
            <p:nvSpPr>
              <p:cNvPr id="70676" name="TextBox 142"/>
              <p:cNvSpPr txBox="1">
                <a:spLocks noChangeArrowheads="1"/>
              </p:cNvSpPr>
              <p:nvPr/>
            </p:nvSpPr>
            <p:spPr bwMode="auto">
              <a:xfrm>
                <a:off x="3163969" y="5056254"/>
                <a:ext cx="731617" cy="890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>
                    <a:solidFill>
                      <a:srgbClr val="FF0000"/>
                    </a:solidFill>
                  </a:rPr>
                  <a:t>A</a:t>
                </a:r>
              </a:p>
            </p:txBody>
          </p:sp>
          <p:sp>
            <p:nvSpPr>
              <p:cNvPr id="70677" name="TextBox 143"/>
              <p:cNvSpPr txBox="1">
                <a:spLocks noChangeArrowheads="1"/>
              </p:cNvSpPr>
              <p:nvPr/>
            </p:nvSpPr>
            <p:spPr bwMode="auto">
              <a:xfrm>
                <a:off x="4728856" y="3884860"/>
                <a:ext cx="739353" cy="890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>
                    <a:solidFill>
                      <a:srgbClr val="000099"/>
                    </a:solidFill>
                  </a:rPr>
                  <a:t>B</a:t>
                </a:r>
              </a:p>
            </p:txBody>
          </p:sp>
          <p:sp>
            <p:nvSpPr>
              <p:cNvPr id="70678" name="TextBox 144"/>
              <p:cNvSpPr txBox="1">
                <a:spLocks noChangeArrowheads="1"/>
              </p:cNvSpPr>
              <p:nvPr/>
            </p:nvSpPr>
            <p:spPr bwMode="auto">
              <a:xfrm>
                <a:off x="6186664" y="2830368"/>
                <a:ext cx="406932" cy="461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/>
                  <a:t>C</a:t>
                </a:r>
              </a:p>
            </p:txBody>
          </p:sp>
        </p:grpSp>
      </p:grpSp>
      <p:sp>
        <p:nvSpPr>
          <p:cNvPr id="70661" name="TextBox 28"/>
          <p:cNvSpPr txBox="1">
            <a:spLocks noChangeArrowheads="1"/>
          </p:cNvSpPr>
          <p:nvPr/>
        </p:nvSpPr>
        <p:spPr bwMode="auto">
          <a:xfrm>
            <a:off x="6426200" y="6070600"/>
            <a:ext cx="384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P</a:t>
            </a:r>
          </a:p>
        </p:txBody>
      </p:sp>
      <p:sp>
        <p:nvSpPr>
          <p:cNvPr id="70662" name="TextBox 29"/>
          <p:cNvSpPr txBox="1">
            <a:spLocks noChangeArrowheads="1"/>
          </p:cNvSpPr>
          <p:nvPr/>
        </p:nvSpPr>
        <p:spPr bwMode="auto">
          <a:xfrm>
            <a:off x="2857500" y="3060700"/>
            <a:ext cx="327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latin typeface="Times New Roman" charset="0"/>
                <a:cs typeface="Times New Roman" charset="0"/>
              </a:rPr>
              <a:t>τ</a:t>
            </a:r>
            <a:endParaRPr lang="en-US" b="1"/>
          </a:p>
        </p:txBody>
      </p:sp>
      <p:sp>
        <p:nvSpPr>
          <p:cNvPr id="70664" name="TextBox 35"/>
          <p:cNvSpPr txBox="1">
            <a:spLocks noChangeArrowheads="1"/>
          </p:cNvSpPr>
          <p:nvPr/>
        </p:nvSpPr>
        <p:spPr bwMode="auto">
          <a:xfrm>
            <a:off x="2838450" y="1358900"/>
            <a:ext cx="5422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latin typeface="Times New Roman" charset="0"/>
                <a:cs typeface="Times New Roman" charset="0"/>
              </a:rPr>
              <a:t>τ</a:t>
            </a:r>
            <a:r>
              <a:rPr lang="en-US" baseline="-25000"/>
              <a:t> </a:t>
            </a:r>
            <a:r>
              <a:rPr lang="en-US"/>
              <a:t>= &lt;total pure entropy of the network&gt;</a:t>
            </a:r>
          </a:p>
        </p:txBody>
      </p:sp>
      <p:sp>
        <p:nvSpPr>
          <p:cNvPr id="70665" name="TextBox 22"/>
          <p:cNvSpPr txBox="1">
            <a:spLocks noChangeArrowheads="1"/>
          </p:cNvSpPr>
          <p:nvPr/>
        </p:nvSpPr>
        <p:spPr bwMode="auto">
          <a:xfrm>
            <a:off x="8013700" y="1498600"/>
            <a:ext cx="8901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 dirty="0">
                <a:solidFill>
                  <a:srgbClr val="800000"/>
                </a:solidFill>
              </a:rPr>
              <a:t>sorted</a:t>
            </a:r>
          </a:p>
        </p:txBody>
      </p:sp>
      <p:cxnSp>
        <p:nvCxnSpPr>
          <p:cNvPr id="70666" name="Straight Connector 31"/>
          <p:cNvCxnSpPr>
            <a:cxnSpLocks noChangeShapeType="1"/>
          </p:cNvCxnSpPr>
          <p:nvPr/>
        </p:nvCxnSpPr>
        <p:spPr bwMode="auto">
          <a:xfrm>
            <a:off x="3327400" y="4724400"/>
            <a:ext cx="5194300" cy="1588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668" name="TextBox 38"/>
          <p:cNvSpPr txBox="1">
            <a:spLocks noChangeArrowheads="1"/>
          </p:cNvSpPr>
          <p:nvPr/>
        </p:nvSpPr>
        <p:spPr bwMode="auto">
          <a:xfrm>
            <a:off x="3692525" y="3376440"/>
            <a:ext cx="2016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b="1" dirty="0">
                <a:solidFill>
                  <a:srgbClr val="FF00FF"/>
                </a:solidFill>
              </a:rPr>
              <a:t>800 samples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08050" y="2608259"/>
            <a:ext cx="2835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0000"/>
                </a:solidFill>
              </a:rPr>
              <a:t>u</a:t>
            </a:r>
            <a:r>
              <a:rPr lang="en-US" sz="2400" b="1" dirty="0" smtClean="0">
                <a:solidFill>
                  <a:srgbClr val="800000"/>
                </a:solidFill>
              </a:rPr>
              <a:t>niform </a:t>
            </a:r>
            <a:r>
              <a:rPr lang="en-US" sz="2400" b="1" dirty="0">
                <a:solidFill>
                  <a:srgbClr val="800000"/>
                </a:solidFill>
              </a:rPr>
              <a:t>s</a:t>
            </a:r>
            <a:r>
              <a:rPr lang="en-US" sz="2400" b="1" dirty="0" smtClean="0">
                <a:solidFill>
                  <a:srgbClr val="800000"/>
                </a:solidFill>
              </a:rPr>
              <a:t>ampling</a:t>
            </a:r>
          </a:p>
          <a:p>
            <a:r>
              <a:rPr lang="en-US" sz="2400" b="1" dirty="0">
                <a:solidFill>
                  <a:srgbClr val="800000"/>
                </a:solidFill>
              </a:rPr>
              <a:t>w</a:t>
            </a:r>
            <a:r>
              <a:rPr lang="en-US" sz="2400" b="1" dirty="0" smtClean="0">
                <a:solidFill>
                  <a:srgbClr val="800000"/>
                </a:solidFill>
              </a:rPr>
              <a:t>ithin </a:t>
            </a:r>
            <a:r>
              <a:rPr lang="en-US" sz="2400" b="1" dirty="0" smtClean="0">
                <a:solidFill>
                  <a:srgbClr val="FF0000"/>
                </a:solidFill>
              </a:rPr>
              <a:t>A</a:t>
            </a:r>
            <a:r>
              <a:rPr lang="en-US" sz="2400" b="1" dirty="0" smtClean="0">
                <a:solidFill>
                  <a:srgbClr val="800000"/>
                </a:solidFill>
              </a:rPr>
              <a:t>, </a:t>
            </a:r>
            <a:r>
              <a:rPr lang="en-US" sz="2400" b="1" dirty="0" smtClean="0">
                <a:solidFill>
                  <a:srgbClr val="0000FF"/>
                </a:solidFill>
              </a:rPr>
              <a:t>B</a:t>
            </a:r>
            <a:r>
              <a:rPr lang="en-US" sz="2400" b="1" dirty="0" smtClean="0">
                <a:solidFill>
                  <a:srgbClr val="800000"/>
                </a:solidFill>
              </a:rPr>
              <a:t> and </a:t>
            </a:r>
            <a:r>
              <a:rPr lang="en-US" sz="2400" b="1" dirty="0" smtClean="0"/>
              <a:t>C</a:t>
            </a:r>
            <a:r>
              <a:rPr lang="en-US" sz="2400" b="1" dirty="0" smtClean="0">
                <a:solidFill>
                  <a:srgbClr val="800000"/>
                </a:solidFill>
              </a:rPr>
              <a:t>.</a:t>
            </a:r>
            <a:endParaRPr lang="en-US" sz="2400" b="1" dirty="0">
              <a:solidFill>
                <a:srgbClr val="8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715" y="1077330"/>
            <a:ext cx="2812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onstraints with lowest entropy are placed in sorted order to obtain a lowest upper bound estimate for total entropy.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62867" y="5602065"/>
            <a:ext cx="2744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Run body-bar pebble game for each sample, for nodes </a:t>
            </a:r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b="1" dirty="0" smtClean="0">
                <a:solidFill>
                  <a:srgbClr val="800000"/>
                </a:solidFill>
              </a:rPr>
              <a:t>, </a:t>
            </a:r>
            <a:r>
              <a:rPr lang="en-US" b="1" dirty="0" smtClean="0">
                <a:solidFill>
                  <a:srgbClr val="0000FF"/>
                </a:solidFill>
              </a:rPr>
              <a:t>B</a:t>
            </a:r>
            <a:r>
              <a:rPr lang="en-US" b="1" dirty="0" smtClean="0">
                <a:solidFill>
                  <a:srgbClr val="800000"/>
                </a:solidFill>
              </a:rPr>
              <a:t> and </a:t>
            </a:r>
            <a:r>
              <a:rPr lang="en-US" b="1" dirty="0" smtClean="0"/>
              <a:t>C</a:t>
            </a:r>
            <a:r>
              <a:rPr lang="en-US" b="1" dirty="0" smtClean="0">
                <a:solidFill>
                  <a:srgbClr val="800000"/>
                </a:solidFill>
              </a:rPr>
              <a:t>.</a:t>
            </a:r>
            <a:endParaRPr lang="en-US" b="1" dirty="0">
              <a:solidFill>
                <a:srgbClr val="800000"/>
              </a:solidFill>
            </a:endParaRPr>
          </a:p>
        </p:txBody>
      </p:sp>
      <p:cxnSp>
        <p:nvCxnSpPr>
          <p:cNvPr id="29" name="Straight Connector 34"/>
          <p:cNvCxnSpPr>
            <a:cxnSpLocks noChangeShapeType="1"/>
          </p:cNvCxnSpPr>
          <p:nvPr/>
        </p:nvCxnSpPr>
        <p:spPr bwMode="auto">
          <a:xfrm>
            <a:off x="3332163" y="4529138"/>
            <a:ext cx="4948237" cy="6350"/>
          </a:xfrm>
          <a:prstGeom prst="line">
            <a:avLst/>
          </a:prstGeom>
          <a:noFill/>
          <a:ln w="25400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Connector 34"/>
          <p:cNvCxnSpPr>
            <a:cxnSpLocks noChangeShapeType="1"/>
          </p:cNvCxnSpPr>
          <p:nvPr/>
        </p:nvCxnSpPr>
        <p:spPr bwMode="auto">
          <a:xfrm>
            <a:off x="6701723" y="2431197"/>
            <a:ext cx="2211229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2" name="Group 34"/>
          <p:cNvGrpSpPr>
            <a:grpSpLocks/>
          </p:cNvGrpSpPr>
          <p:nvPr/>
        </p:nvGrpSpPr>
        <p:grpSpPr bwMode="auto">
          <a:xfrm>
            <a:off x="2768600" y="317500"/>
            <a:ext cx="6183658" cy="907941"/>
            <a:chOff x="2768600" y="596900"/>
            <a:chExt cx="6183247" cy="908744"/>
          </a:xfrm>
        </p:grpSpPr>
        <p:sp>
          <p:nvSpPr>
            <p:cNvPr id="34" name="TextBox 33"/>
            <p:cNvSpPr txBox="1">
              <a:spLocks noChangeArrowheads="1"/>
            </p:cNvSpPr>
            <p:nvPr/>
          </p:nvSpPr>
          <p:spPr bwMode="auto">
            <a:xfrm>
              <a:off x="3276271" y="596900"/>
              <a:ext cx="5675576" cy="908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dirty="0" smtClean="0"/>
                <a:t>(total # </a:t>
              </a:r>
              <a:r>
                <a:rPr lang="en-US" dirty="0"/>
                <a:t>of </a:t>
              </a:r>
              <a:r>
                <a:rPr lang="en-US" dirty="0" smtClean="0"/>
                <a:t>constraints placed)</a:t>
              </a:r>
              <a:endParaRPr lang="en-US" dirty="0"/>
            </a:p>
            <a:p>
              <a:pPr algn="ctr">
                <a:spcBef>
                  <a:spcPts val="600"/>
                </a:spcBef>
              </a:pPr>
              <a:r>
                <a:rPr lang="en-US" dirty="0" smtClean="0"/>
                <a:t>(maximum # </a:t>
              </a:r>
              <a:r>
                <a:rPr lang="en-US" dirty="0"/>
                <a:t>of </a:t>
              </a:r>
              <a:r>
                <a:rPr lang="en-US" dirty="0" smtClean="0"/>
                <a:t>independent constraints)</a:t>
              </a:r>
              <a:endParaRPr lang="en-US" dirty="0"/>
            </a:p>
          </p:txBody>
        </p:sp>
        <p:cxnSp>
          <p:nvCxnSpPr>
            <p:cNvPr id="35" name="Straight Connector 32"/>
            <p:cNvCxnSpPr>
              <a:cxnSpLocks noChangeShapeType="1"/>
            </p:cNvCxnSpPr>
            <p:nvPr/>
          </p:nvCxnSpPr>
          <p:spPr bwMode="auto">
            <a:xfrm>
              <a:off x="3434640" y="1083770"/>
              <a:ext cx="53420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TextBox 33"/>
            <p:cNvSpPr txBox="1">
              <a:spLocks noChangeArrowheads="1"/>
            </p:cNvSpPr>
            <p:nvPr/>
          </p:nvSpPr>
          <p:spPr bwMode="auto">
            <a:xfrm>
              <a:off x="2768600" y="829771"/>
              <a:ext cx="6496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b="1" dirty="0"/>
                <a:t>P</a:t>
              </a:r>
              <a:r>
                <a:rPr lang="en-US" b="1" baseline="-25000" dirty="0"/>
                <a:t> </a:t>
              </a:r>
              <a:r>
                <a:rPr lang="en-US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39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3" descr="s_ABC_800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1819275"/>
            <a:ext cx="6362700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Rectangle 26"/>
          <p:cNvSpPr>
            <a:spLocks noChangeArrowheads="1"/>
          </p:cNvSpPr>
          <p:nvPr/>
        </p:nvSpPr>
        <p:spPr bwMode="auto">
          <a:xfrm>
            <a:off x="0" y="0"/>
            <a:ext cx="2641600" cy="8509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Pure Entropy</a:t>
            </a:r>
          </a:p>
          <a:p>
            <a:pPr algn="ctr"/>
            <a:r>
              <a:rPr lang="en-US" sz="2000" b="1">
                <a:solidFill>
                  <a:srgbClr val="FFFF00"/>
                </a:solidFill>
                <a:sym typeface="Symbol" charset="0"/>
              </a:rPr>
              <a:t>Examples</a:t>
            </a:r>
            <a:endParaRPr lang="en-US" sz="2000" b="1">
              <a:solidFill>
                <a:srgbClr val="FFFF00"/>
              </a:solidFill>
            </a:endParaRPr>
          </a:p>
        </p:txBody>
      </p:sp>
      <p:grpSp>
        <p:nvGrpSpPr>
          <p:cNvPr id="72708" name="Group 132"/>
          <p:cNvGrpSpPr>
            <a:grpSpLocks/>
          </p:cNvGrpSpPr>
          <p:nvPr/>
        </p:nvGrpSpPr>
        <p:grpSpPr bwMode="auto">
          <a:xfrm>
            <a:off x="88900" y="3257550"/>
            <a:ext cx="2576513" cy="2147888"/>
            <a:chOff x="2465258" y="2344681"/>
            <a:chExt cx="4681255" cy="4141430"/>
          </a:xfrm>
        </p:grpSpPr>
        <p:grpSp>
          <p:nvGrpSpPr>
            <p:cNvPr id="72720" name="Group 3"/>
            <p:cNvGrpSpPr>
              <a:grpSpLocks/>
            </p:cNvGrpSpPr>
            <p:nvPr/>
          </p:nvGrpSpPr>
          <p:grpSpPr bwMode="auto">
            <a:xfrm>
              <a:off x="3143249" y="2538413"/>
              <a:ext cx="3889375" cy="3367088"/>
              <a:chOff x="576" y="1623"/>
              <a:chExt cx="2450" cy="2121"/>
            </a:xfrm>
          </p:grpSpPr>
          <p:sp>
            <p:nvSpPr>
              <p:cNvPr id="72727" name="Rectangle 4" descr="Large grid"/>
              <p:cNvSpPr>
                <a:spLocks noChangeArrowheads="1"/>
              </p:cNvSpPr>
              <p:nvPr/>
            </p:nvSpPr>
            <p:spPr bwMode="auto">
              <a:xfrm>
                <a:off x="576" y="1824"/>
                <a:ext cx="2352" cy="1920"/>
              </a:xfrm>
              <a:prstGeom prst="rect">
                <a:avLst/>
              </a:prstGeom>
              <a:pattFill prst="lgGrid">
                <a:fgClr>
                  <a:schemeClr val="tx2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8" name="Line 6"/>
              <p:cNvSpPr>
                <a:spLocks noChangeShapeType="1"/>
              </p:cNvSpPr>
              <p:nvPr/>
            </p:nvSpPr>
            <p:spPr bwMode="auto">
              <a:xfrm flipV="1">
                <a:off x="593" y="1623"/>
                <a:ext cx="0" cy="21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9" name="Line 7"/>
              <p:cNvSpPr>
                <a:spLocks noChangeShapeType="1"/>
              </p:cNvSpPr>
              <p:nvPr/>
            </p:nvSpPr>
            <p:spPr bwMode="auto">
              <a:xfrm rot="5400000" flipV="1">
                <a:off x="1802" y="2504"/>
                <a:ext cx="0" cy="24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21" name="TextBox 136"/>
            <p:cNvSpPr txBox="1">
              <a:spLocks noChangeArrowheads="1"/>
            </p:cNvSpPr>
            <p:nvPr/>
          </p:nvSpPr>
          <p:spPr bwMode="auto">
            <a:xfrm>
              <a:off x="2465258" y="2344681"/>
              <a:ext cx="794072" cy="712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378518"/>
                  </a:solidFill>
                </a:rPr>
                <a:t>N</a:t>
              </a:r>
              <a:r>
                <a:rPr lang="en-US" sz="1800" b="1" baseline="-25000">
                  <a:solidFill>
                    <a:srgbClr val="378518"/>
                  </a:solidFill>
                </a:rPr>
                <a:t>3</a:t>
              </a:r>
            </a:p>
          </p:txBody>
        </p:sp>
        <p:sp>
          <p:nvSpPr>
            <p:cNvPr id="72722" name="TextBox 137"/>
            <p:cNvSpPr txBox="1">
              <a:spLocks noChangeArrowheads="1"/>
            </p:cNvSpPr>
            <p:nvPr/>
          </p:nvSpPr>
          <p:spPr bwMode="auto">
            <a:xfrm>
              <a:off x="6352441" y="5773973"/>
              <a:ext cx="794072" cy="712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0099"/>
                  </a:solidFill>
                </a:rPr>
                <a:t>N</a:t>
              </a:r>
              <a:r>
                <a:rPr lang="en-US" sz="1800" b="1" baseline="-25000">
                  <a:solidFill>
                    <a:srgbClr val="000099"/>
                  </a:solidFill>
                </a:rPr>
                <a:t>2</a:t>
              </a:r>
            </a:p>
          </p:txBody>
        </p:sp>
        <p:grpSp>
          <p:nvGrpSpPr>
            <p:cNvPr id="72723" name="Group 146"/>
            <p:cNvGrpSpPr>
              <a:grpSpLocks/>
            </p:cNvGrpSpPr>
            <p:nvPr/>
          </p:nvGrpSpPr>
          <p:grpSpPr bwMode="auto">
            <a:xfrm>
              <a:off x="3163969" y="2830368"/>
              <a:ext cx="3429627" cy="3116041"/>
              <a:chOff x="3163969" y="2830368"/>
              <a:chExt cx="3429627" cy="3116041"/>
            </a:xfrm>
          </p:grpSpPr>
          <p:sp>
            <p:nvSpPr>
              <p:cNvPr id="72724" name="TextBox 142"/>
              <p:cNvSpPr txBox="1">
                <a:spLocks noChangeArrowheads="1"/>
              </p:cNvSpPr>
              <p:nvPr/>
            </p:nvSpPr>
            <p:spPr bwMode="auto">
              <a:xfrm>
                <a:off x="3163969" y="5056254"/>
                <a:ext cx="731617" cy="890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>
                    <a:solidFill>
                      <a:srgbClr val="FF0000"/>
                    </a:solidFill>
                  </a:rPr>
                  <a:t>A</a:t>
                </a:r>
              </a:p>
            </p:txBody>
          </p:sp>
          <p:sp>
            <p:nvSpPr>
              <p:cNvPr id="72725" name="TextBox 143"/>
              <p:cNvSpPr txBox="1">
                <a:spLocks noChangeArrowheads="1"/>
              </p:cNvSpPr>
              <p:nvPr/>
            </p:nvSpPr>
            <p:spPr bwMode="auto">
              <a:xfrm>
                <a:off x="4728856" y="3884860"/>
                <a:ext cx="739353" cy="890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>
                    <a:solidFill>
                      <a:srgbClr val="000099"/>
                    </a:solidFill>
                  </a:rPr>
                  <a:t>B</a:t>
                </a:r>
              </a:p>
            </p:txBody>
          </p:sp>
          <p:sp>
            <p:nvSpPr>
              <p:cNvPr id="72726" name="TextBox 144"/>
              <p:cNvSpPr txBox="1">
                <a:spLocks noChangeArrowheads="1"/>
              </p:cNvSpPr>
              <p:nvPr/>
            </p:nvSpPr>
            <p:spPr bwMode="auto">
              <a:xfrm>
                <a:off x="6186664" y="2830368"/>
                <a:ext cx="406932" cy="461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/>
                  <a:t>C</a:t>
                </a:r>
              </a:p>
            </p:txBody>
          </p:sp>
        </p:grpSp>
      </p:grpSp>
      <p:sp>
        <p:nvSpPr>
          <p:cNvPr id="72709" name="TextBox 28"/>
          <p:cNvSpPr txBox="1">
            <a:spLocks noChangeArrowheads="1"/>
          </p:cNvSpPr>
          <p:nvPr/>
        </p:nvSpPr>
        <p:spPr bwMode="auto">
          <a:xfrm>
            <a:off x="6426200" y="6070600"/>
            <a:ext cx="384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P</a:t>
            </a:r>
          </a:p>
        </p:txBody>
      </p:sp>
      <p:sp>
        <p:nvSpPr>
          <p:cNvPr id="72710" name="TextBox 29"/>
          <p:cNvSpPr txBox="1">
            <a:spLocks noChangeArrowheads="1"/>
          </p:cNvSpPr>
          <p:nvPr/>
        </p:nvSpPr>
        <p:spPr bwMode="auto">
          <a:xfrm>
            <a:off x="2857500" y="3060700"/>
            <a:ext cx="327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latin typeface="Times New Roman" charset="0"/>
                <a:cs typeface="Times New Roman" charset="0"/>
              </a:rPr>
              <a:t>τ</a:t>
            </a:r>
            <a:endParaRPr lang="en-US" b="1"/>
          </a:p>
        </p:txBody>
      </p:sp>
      <p:sp>
        <p:nvSpPr>
          <p:cNvPr id="72712" name="TextBox 35"/>
          <p:cNvSpPr txBox="1">
            <a:spLocks noChangeArrowheads="1"/>
          </p:cNvSpPr>
          <p:nvPr/>
        </p:nvSpPr>
        <p:spPr bwMode="auto">
          <a:xfrm>
            <a:off x="2838450" y="1358900"/>
            <a:ext cx="5422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latin typeface="Times New Roman" charset="0"/>
                <a:cs typeface="Times New Roman" charset="0"/>
              </a:rPr>
              <a:t>τ</a:t>
            </a:r>
            <a:r>
              <a:rPr lang="en-US" baseline="-25000"/>
              <a:t> </a:t>
            </a:r>
            <a:r>
              <a:rPr lang="en-US"/>
              <a:t>= &lt;total pure entropy of the network&gt;</a:t>
            </a:r>
          </a:p>
        </p:txBody>
      </p:sp>
      <p:sp>
        <p:nvSpPr>
          <p:cNvPr id="72713" name="TextBox 22"/>
          <p:cNvSpPr txBox="1">
            <a:spLocks noChangeArrowheads="1"/>
          </p:cNvSpPr>
          <p:nvPr/>
        </p:nvSpPr>
        <p:spPr bwMode="auto">
          <a:xfrm>
            <a:off x="8013700" y="1498600"/>
            <a:ext cx="10311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 dirty="0">
                <a:solidFill>
                  <a:srgbClr val="800000"/>
                </a:solidFill>
              </a:rPr>
              <a:t>random</a:t>
            </a:r>
          </a:p>
        </p:txBody>
      </p:sp>
      <p:cxnSp>
        <p:nvCxnSpPr>
          <p:cNvPr id="72714" name="Straight Connector 24"/>
          <p:cNvCxnSpPr>
            <a:cxnSpLocks noChangeShapeType="1"/>
          </p:cNvCxnSpPr>
          <p:nvPr/>
        </p:nvCxnSpPr>
        <p:spPr bwMode="auto">
          <a:xfrm>
            <a:off x="3327400" y="4724400"/>
            <a:ext cx="5194300" cy="1588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715" name="Straight Connector 25"/>
          <p:cNvCxnSpPr>
            <a:cxnSpLocks noChangeShapeType="1"/>
          </p:cNvCxnSpPr>
          <p:nvPr/>
        </p:nvCxnSpPr>
        <p:spPr bwMode="auto">
          <a:xfrm>
            <a:off x="3332163" y="4529138"/>
            <a:ext cx="4948237" cy="6350"/>
          </a:xfrm>
          <a:prstGeom prst="line">
            <a:avLst/>
          </a:prstGeom>
          <a:noFill/>
          <a:ln w="25400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Straight Arrow Connector 4"/>
          <p:cNvCxnSpPr/>
          <p:nvPr/>
        </p:nvCxnSpPr>
        <p:spPr bwMode="auto">
          <a:xfrm flipV="1">
            <a:off x="8535458" y="2517530"/>
            <a:ext cx="309459" cy="261538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/>
        </p:spPr>
      </p:cxnSp>
      <p:sp>
        <p:nvSpPr>
          <p:cNvPr id="6" name="TextBox 5"/>
          <p:cNvSpPr txBox="1"/>
          <p:nvPr/>
        </p:nvSpPr>
        <p:spPr>
          <a:xfrm>
            <a:off x="5193555" y="5057742"/>
            <a:ext cx="358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Lowest upper bound estimates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715" y="1077330"/>
            <a:ext cx="281223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adding entropy components is over only independent constraints. </a:t>
            </a:r>
          </a:p>
          <a:p>
            <a:r>
              <a:rPr lang="en-US" dirty="0" smtClean="0"/>
              <a:t>Therefore, the order that a constraint is tested for independence matters!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62867" y="5590725"/>
            <a:ext cx="2744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Run body-bar pebble game for each sample, for nodes </a:t>
            </a:r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b="1" dirty="0" smtClean="0">
                <a:solidFill>
                  <a:srgbClr val="800000"/>
                </a:solidFill>
              </a:rPr>
              <a:t>, </a:t>
            </a:r>
            <a:r>
              <a:rPr lang="en-US" b="1" dirty="0" smtClean="0">
                <a:solidFill>
                  <a:srgbClr val="0000FF"/>
                </a:solidFill>
              </a:rPr>
              <a:t>B</a:t>
            </a:r>
            <a:r>
              <a:rPr lang="en-US" b="1" dirty="0" smtClean="0">
                <a:solidFill>
                  <a:srgbClr val="800000"/>
                </a:solidFill>
              </a:rPr>
              <a:t> and </a:t>
            </a:r>
            <a:r>
              <a:rPr lang="en-US" b="1" dirty="0" smtClean="0"/>
              <a:t>C</a:t>
            </a:r>
            <a:r>
              <a:rPr lang="en-US" b="1" dirty="0" smtClean="0">
                <a:solidFill>
                  <a:srgbClr val="800000"/>
                </a:solidFill>
              </a:rPr>
              <a:t>.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32" name="TextBox 38"/>
          <p:cNvSpPr txBox="1">
            <a:spLocks noChangeArrowheads="1"/>
          </p:cNvSpPr>
          <p:nvPr/>
        </p:nvSpPr>
        <p:spPr bwMode="auto">
          <a:xfrm>
            <a:off x="3692525" y="3376440"/>
            <a:ext cx="2016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b="1" dirty="0">
                <a:solidFill>
                  <a:srgbClr val="FF00FF"/>
                </a:solidFill>
              </a:rPr>
              <a:t>800 samples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08050" y="2608259"/>
            <a:ext cx="2835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0000"/>
                </a:solidFill>
              </a:rPr>
              <a:t>u</a:t>
            </a:r>
            <a:r>
              <a:rPr lang="en-US" sz="2400" b="1" dirty="0" smtClean="0">
                <a:solidFill>
                  <a:srgbClr val="800000"/>
                </a:solidFill>
              </a:rPr>
              <a:t>niform </a:t>
            </a:r>
            <a:r>
              <a:rPr lang="en-US" sz="2400" b="1" dirty="0">
                <a:solidFill>
                  <a:srgbClr val="800000"/>
                </a:solidFill>
              </a:rPr>
              <a:t>s</a:t>
            </a:r>
            <a:r>
              <a:rPr lang="en-US" sz="2400" b="1" dirty="0" smtClean="0">
                <a:solidFill>
                  <a:srgbClr val="800000"/>
                </a:solidFill>
              </a:rPr>
              <a:t>ampling</a:t>
            </a:r>
          </a:p>
          <a:p>
            <a:r>
              <a:rPr lang="en-US" sz="2400" b="1" dirty="0">
                <a:solidFill>
                  <a:srgbClr val="800000"/>
                </a:solidFill>
              </a:rPr>
              <a:t>w</a:t>
            </a:r>
            <a:r>
              <a:rPr lang="en-US" sz="2400" b="1" dirty="0" smtClean="0">
                <a:solidFill>
                  <a:srgbClr val="800000"/>
                </a:solidFill>
              </a:rPr>
              <a:t>ithin </a:t>
            </a:r>
            <a:r>
              <a:rPr lang="en-US" sz="2400" b="1" dirty="0" smtClean="0">
                <a:solidFill>
                  <a:srgbClr val="FF0000"/>
                </a:solidFill>
              </a:rPr>
              <a:t>A</a:t>
            </a:r>
            <a:r>
              <a:rPr lang="en-US" sz="2400" b="1" dirty="0" smtClean="0">
                <a:solidFill>
                  <a:srgbClr val="800000"/>
                </a:solidFill>
              </a:rPr>
              <a:t>, </a:t>
            </a:r>
            <a:r>
              <a:rPr lang="en-US" sz="2400" b="1" dirty="0" smtClean="0">
                <a:solidFill>
                  <a:srgbClr val="0000FF"/>
                </a:solidFill>
              </a:rPr>
              <a:t>B</a:t>
            </a:r>
            <a:r>
              <a:rPr lang="en-US" sz="2400" b="1" dirty="0" smtClean="0">
                <a:solidFill>
                  <a:srgbClr val="800000"/>
                </a:solidFill>
              </a:rPr>
              <a:t> and </a:t>
            </a:r>
            <a:r>
              <a:rPr lang="en-US" sz="2400" b="1" dirty="0" smtClean="0"/>
              <a:t>C</a:t>
            </a:r>
            <a:r>
              <a:rPr lang="en-US" sz="2400" b="1" dirty="0" smtClean="0">
                <a:solidFill>
                  <a:srgbClr val="800000"/>
                </a:solidFill>
              </a:rPr>
              <a:t>.</a:t>
            </a:r>
            <a:endParaRPr lang="en-US" sz="2400" b="1" dirty="0">
              <a:solidFill>
                <a:srgbClr val="800000"/>
              </a:solidFill>
            </a:endParaRPr>
          </a:p>
        </p:txBody>
      </p:sp>
      <p:cxnSp>
        <p:nvCxnSpPr>
          <p:cNvPr id="36" name="Straight Connector 34"/>
          <p:cNvCxnSpPr>
            <a:cxnSpLocks noChangeShapeType="1"/>
          </p:cNvCxnSpPr>
          <p:nvPr/>
        </p:nvCxnSpPr>
        <p:spPr bwMode="auto">
          <a:xfrm>
            <a:off x="6701723" y="2431197"/>
            <a:ext cx="2211229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Straight Arrow Connector 36"/>
          <p:cNvCxnSpPr/>
          <p:nvPr/>
        </p:nvCxnSpPr>
        <p:spPr bwMode="auto">
          <a:xfrm flipV="1">
            <a:off x="5590441" y="4795581"/>
            <a:ext cx="464925" cy="3282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/>
        </p:spPr>
      </p:cxnSp>
      <p:sp>
        <p:nvSpPr>
          <p:cNvPr id="3" name="TextBox 2"/>
          <p:cNvSpPr txBox="1"/>
          <p:nvPr/>
        </p:nvSpPr>
        <p:spPr>
          <a:xfrm>
            <a:off x="6679035" y="2109286"/>
            <a:ext cx="2349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</a:t>
            </a:r>
            <a:r>
              <a:rPr lang="en-US" sz="1400" b="1" dirty="0" smtClean="0">
                <a:solidFill>
                  <a:srgbClr val="FF0000"/>
                </a:solidFill>
              </a:rPr>
              <a:t>o redundant constraints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 bwMode="auto">
          <a:xfrm flipV="1">
            <a:off x="6709833" y="4592791"/>
            <a:ext cx="515406" cy="5348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/>
        </p:spPr>
      </p:cxnSp>
      <p:grpSp>
        <p:nvGrpSpPr>
          <p:cNvPr id="39" name="Group 34"/>
          <p:cNvGrpSpPr>
            <a:grpSpLocks/>
          </p:cNvGrpSpPr>
          <p:nvPr/>
        </p:nvGrpSpPr>
        <p:grpSpPr bwMode="auto">
          <a:xfrm>
            <a:off x="2768600" y="317500"/>
            <a:ext cx="6183658" cy="907941"/>
            <a:chOff x="2768600" y="596900"/>
            <a:chExt cx="6183247" cy="908744"/>
          </a:xfrm>
        </p:grpSpPr>
        <p:sp>
          <p:nvSpPr>
            <p:cNvPr id="40" name="TextBox 39"/>
            <p:cNvSpPr txBox="1">
              <a:spLocks noChangeArrowheads="1"/>
            </p:cNvSpPr>
            <p:nvPr/>
          </p:nvSpPr>
          <p:spPr bwMode="auto">
            <a:xfrm>
              <a:off x="3276271" y="596900"/>
              <a:ext cx="5675576" cy="908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dirty="0" smtClean="0"/>
                <a:t>(total # </a:t>
              </a:r>
              <a:r>
                <a:rPr lang="en-US" dirty="0"/>
                <a:t>of </a:t>
              </a:r>
              <a:r>
                <a:rPr lang="en-US" dirty="0" smtClean="0"/>
                <a:t>constraints placed)</a:t>
              </a:r>
              <a:endParaRPr lang="en-US" dirty="0"/>
            </a:p>
            <a:p>
              <a:pPr algn="ctr">
                <a:spcBef>
                  <a:spcPts val="600"/>
                </a:spcBef>
              </a:pPr>
              <a:r>
                <a:rPr lang="en-US" dirty="0" smtClean="0"/>
                <a:t>(maximum # </a:t>
              </a:r>
              <a:r>
                <a:rPr lang="en-US" dirty="0"/>
                <a:t>of </a:t>
              </a:r>
              <a:r>
                <a:rPr lang="en-US" dirty="0" smtClean="0"/>
                <a:t>independent constraints)</a:t>
              </a:r>
              <a:endParaRPr lang="en-US" dirty="0"/>
            </a:p>
          </p:txBody>
        </p:sp>
        <p:cxnSp>
          <p:nvCxnSpPr>
            <p:cNvPr id="41" name="Straight Connector 32"/>
            <p:cNvCxnSpPr>
              <a:cxnSpLocks noChangeShapeType="1"/>
            </p:cNvCxnSpPr>
            <p:nvPr/>
          </p:nvCxnSpPr>
          <p:spPr bwMode="auto">
            <a:xfrm>
              <a:off x="3434640" y="1083770"/>
              <a:ext cx="53420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" name="TextBox 33"/>
            <p:cNvSpPr txBox="1">
              <a:spLocks noChangeArrowheads="1"/>
            </p:cNvSpPr>
            <p:nvPr/>
          </p:nvSpPr>
          <p:spPr bwMode="auto">
            <a:xfrm>
              <a:off x="2768600" y="829771"/>
              <a:ext cx="6496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b="1" dirty="0"/>
                <a:t>P</a:t>
              </a:r>
              <a:r>
                <a:rPr lang="en-US" b="1" baseline="-25000" dirty="0"/>
                <a:t> </a:t>
              </a:r>
              <a:r>
                <a:rPr lang="en-US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470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1"/>
          <p:cNvSpPr>
            <a:spLocks noChangeArrowheads="1"/>
          </p:cNvSpPr>
          <p:nvPr/>
        </p:nvSpPr>
        <p:spPr bwMode="auto">
          <a:xfrm>
            <a:off x="0" y="0"/>
            <a:ext cx="9144000" cy="9525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Outline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Understanding the minimum Distance Constraint Model (</a:t>
            </a:r>
            <a:r>
              <a:rPr lang="en-US" sz="2000" b="1" dirty="0" err="1" smtClean="0">
                <a:solidFill>
                  <a:srgbClr val="FFFF00"/>
                </a:solidFill>
                <a:latin typeface="Arial"/>
                <a:cs typeface="Arial"/>
              </a:rPr>
              <a:t>mDCM</a:t>
            </a: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)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52769" y="1222873"/>
            <a:ext cx="8261027" cy="5216812"/>
            <a:chOff x="352769" y="1222873"/>
            <a:chExt cx="8261027" cy="5216812"/>
          </a:xfrm>
        </p:grpSpPr>
        <p:sp>
          <p:nvSpPr>
            <p:cNvPr id="2" name="TextBox 1"/>
            <p:cNvSpPr txBox="1"/>
            <p:nvPr/>
          </p:nvSpPr>
          <p:spPr>
            <a:xfrm>
              <a:off x="1128854" y="1222873"/>
              <a:ext cx="7484942" cy="52168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2400" dirty="0" smtClean="0"/>
                <a:t>Generic constraint </a:t>
              </a:r>
              <a:r>
                <a:rPr lang="en-US" sz="2400" dirty="0"/>
                <a:t>c</a:t>
              </a:r>
              <a:r>
                <a:rPr lang="en-US" sz="2400" dirty="0" smtClean="0"/>
                <a:t>haracteristics</a:t>
              </a:r>
            </a:p>
            <a:p>
              <a:pPr>
                <a:spcBef>
                  <a:spcPts val="600"/>
                </a:spcBef>
              </a:pPr>
              <a:r>
                <a:rPr lang="en-US" sz="2400" dirty="0" smtClean="0"/>
                <a:t>Meaning of constraint theory as used in the DCM</a:t>
              </a:r>
            </a:p>
            <a:p>
              <a:pPr>
                <a:spcBef>
                  <a:spcPts val="600"/>
                </a:spcBef>
              </a:pPr>
              <a:r>
                <a:rPr lang="en-US" sz="2400" dirty="0" smtClean="0"/>
                <a:t>Simple </a:t>
              </a:r>
              <a:r>
                <a:rPr lang="en-US" sz="2400" b="1" dirty="0" smtClean="0"/>
                <a:t>F</a:t>
              </a:r>
              <a:r>
                <a:rPr lang="en-US" sz="2400" dirty="0" smtClean="0"/>
                <a:t>ree </a:t>
              </a:r>
              <a:r>
                <a:rPr lang="en-US" sz="2400" b="1" dirty="0"/>
                <a:t>E</a:t>
              </a:r>
              <a:r>
                <a:rPr lang="en-US" sz="2400" dirty="0" smtClean="0"/>
                <a:t>nergy </a:t>
              </a:r>
              <a:r>
                <a:rPr lang="en-US" sz="2400" b="1" dirty="0" smtClean="0"/>
                <a:t>D</a:t>
              </a:r>
              <a:r>
                <a:rPr lang="en-US" sz="2400" dirty="0" smtClean="0"/>
                <a:t>ecomposition (</a:t>
              </a:r>
              <a:r>
                <a:rPr lang="en-US" sz="2400" b="1" dirty="0" smtClean="0">
                  <a:solidFill>
                    <a:srgbClr val="0000FF"/>
                  </a:solidFill>
                </a:rPr>
                <a:t>FED</a:t>
              </a:r>
              <a:r>
                <a:rPr lang="en-US" sz="2400" dirty="0" smtClean="0"/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2400" dirty="0" smtClean="0"/>
                <a:t>Importance of defining a complete set of interactions</a:t>
              </a:r>
            </a:p>
            <a:p>
              <a:pPr>
                <a:spcBef>
                  <a:spcPts val="600"/>
                </a:spcBef>
              </a:pPr>
              <a:endParaRPr lang="en-US" sz="2400" dirty="0"/>
            </a:p>
            <a:p>
              <a:r>
                <a:rPr lang="en-US" sz="2400" b="1" dirty="0" smtClean="0">
                  <a:solidFill>
                    <a:srgbClr val="0000FF"/>
                  </a:solidFill>
                </a:rPr>
                <a:t>FED</a:t>
              </a:r>
              <a:r>
                <a:rPr lang="en-US" sz="2400" dirty="0" smtClean="0"/>
                <a:t> for the </a:t>
              </a:r>
              <a:r>
                <a:rPr lang="en-US" sz="2400" dirty="0" err="1" smtClean="0"/>
                <a:t>mDCM</a:t>
              </a:r>
              <a:r>
                <a:rPr lang="en-US" sz="2400" dirty="0" smtClean="0"/>
                <a:t> and its partition function</a:t>
              </a:r>
            </a:p>
            <a:p>
              <a:pPr>
                <a:spcBef>
                  <a:spcPts val="600"/>
                </a:spcBef>
              </a:pPr>
              <a:r>
                <a:rPr lang="en-US" sz="2400" dirty="0" smtClean="0"/>
                <a:t>Constructing the free energy functional for the </a:t>
              </a:r>
              <a:r>
                <a:rPr lang="en-US" sz="2400" dirty="0" err="1" smtClean="0"/>
                <a:t>mDCM</a:t>
              </a:r>
              <a:endParaRPr lang="en-US" sz="2400" dirty="0" smtClean="0"/>
            </a:p>
            <a:p>
              <a:pPr>
                <a:spcBef>
                  <a:spcPts val="600"/>
                </a:spcBef>
              </a:pPr>
              <a:r>
                <a:rPr lang="en-US" sz="2400" dirty="0" smtClean="0"/>
                <a:t>Selection of order parameters</a:t>
              </a:r>
              <a:endParaRPr lang="en-US" sz="2400" dirty="0"/>
            </a:p>
            <a:p>
              <a:pPr>
                <a:spcBef>
                  <a:spcPts val="600"/>
                </a:spcBef>
              </a:pPr>
              <a:r>
                <a:rPr lang="en-US" sz="2400" dirty="0" smtClean="0"/>
                <a:t>Application of inhomogeneous mean field theory</a:t>
              </a:r>
            </a:p>
            <a:p>
              <a:pPr>
                <a:spcBef>
                  <a:spcPts val="600"/>
                </a:spcBef>
              </a:pPr>
              <a:r>
                <a:rPr lang="en-US" sz="2400" dirty="0" smtClean="0"/>
                <a:t>Numerical calculation of the free energy landscape</a:t>
              </a:r>
            </a:p>
            <a:p>
              <a:pPr>
                <a:spcBef>
                  <a:spcPts val="600"/>
                </a:spcBef>
              </a:pPr>
              <a:endParaRPr lang="en-US" sz="2400" dirty="0" smtClean="0"/>
            </a:p>
            <a:p>
              <a:r>
                <a:rPr lang="en-US" sz="2400" dirty="0" smtClean="0">
                  <a:solidFill>
                    <a:srgbClr val="0000FF"/>
                  </a:solidFill>
                </a:rPr>
                <a:t>Selected results on proteins</a:t>
              </a:r>
            </a:p>
          </p:txBody>
        </p:sp>
        <p:sp>
          <p:nvSpPr>
            <p:cNvPr id="8" name="Left Brace 7"/>
            <p:cNvSpPr/>
            <p:nvPr/>
          </p:nvSpPr>
          <p:spPr bwMode="auto">
            <a:xfrm>
              <a:off x="787848" y="3386376"/>
              <a:ext cx="411561" cy="2198793"/>
            </a:xfrm>
            <a:prstGeom prst="leftBrace">
              <a:avLst>
                <a:gd name="adj1" fmla="val 82614"/>
                <a:gd name="adj2" fmla="val 50000"/>
              </a:avLst>
            </a:prstGeom>
            <a:noFill/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7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Left Brace 8"/>
            <p:cNvSpPr/>
            <p:nvPr/>
          </p:nvSpPr>
          <p:spPr bwMode="auto">
            <a:xfrm>
              <a:off x="787848" y="1293408"/>
              <a:ext cx="411561" cy="1728463"/>
            </a:xfrm>
            <a:prstGeom prst="leftBrace">
              <a:avLst>
                <a:gd name="adj1" fmla="val 82614"/>
                <a:gd name="adj2" fmla="val 50000"/>
              </a:avLst>
            </a:prstGeom>
            <a:noFill/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7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 bwMode="auto">
            <a:xfrm>
              <a:off x="776088" y="6184824"/>
              <a:ext cx="364525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</p:cxnSp>
        <p:sp>
          <p:nvSpPr>
            <p:cNvPr id="12" name="TextBox 11"/>
            <p:cNvSpPr txBox="1"/>
            <p:nvPr/>
          </p:nvSpPr>
          <p:spPr>
            <a:xfrm>
              <a:off x="352769" y="4197703"/>
              <a:ext cx="44397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800000"/>
                  </a:solidFill>
                </a:rPr>
                <a:t>B</a:t>
              </a:r>
              <a:endParaRPr lang="en-US" sz="2800" b="1" dirty="0">
                <a:solidFill>
                  <a:srgbClr val="8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2769" y="5890891"/>
              <a:ext cx="44397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800000"/>
                  </a:solidFill>
                </a:rPr>
                <a:t>C</a:t>
              </a:r>
              <a:endParaRPr lang="en-US" sz="2800" b="1" dirty="0">
                <a:solidFill>
                  <a:srgbClr val="8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2769" y="1869568"/>
              <a:ext cx="42832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800000"/>
                  </a:solidFill>
                </a:rPr>
                <a:t>A</a:t>
              </a:r>
              <a:endParaRPr lang="en-US" sz="2800" b="1" dirty="0">
                <a:solidFill>
                  <a:srgbClr val="8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6592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3" descr="e_ABC_80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3"/>
          <a:stretch/>
        </p:blipFill>
        <p:spPr bwMode="auto">
          <a:xfrm>
            <a:off x="2923349" y="1833563"/>
            <a:ext cx="6189785" cy="449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Rectangle 26"/>
          <p:cNvSpPr>
            <a:spLocks noChangeArrowheads="1"/>
          </p:cNvSpPr>
          <p:nvPr/>
        </p:nvSpPr>
        <p:spPr bwMode="auto">
          <a:xfrm>
            <a:off x="0" y="0"/>
            <a:ext cx="2641600" cy="8509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Enthalpy</a:t>
            </a:r>
          </a:p>
          <a:p>
            <a:pPr algn="ctr"/>
            <a:r>
              <a:rPr lang="en-US" sz="2000" b="1">
                <a:solidFill>
                  <a:srgbClr val="FFFF00"/>
                </a:solidFill>
                <a:sym typeface="Symbol" charset="0"/>
              </a:rPr>
              <a:t>Examples</a:t>
            </a:r>
            <a:endParaRPr lang="en-US" sz="2000" b="1">
              <a:solidFill>
                <a:srgbClr val="FFFF00"/>
              </a:solidFill>
            </a:endParaRPr>
          </a:p>
        </p:txBody>
      </p:sp>
      <p:grpSp>
        <p:nvGrpSpPr>
          <p:cNvPr id="73732" name="Group 132"/>
          <p:cNvGrpSpPr>
            <a:grpSpLocks/>
          </p:cNvGrpSpPr>
          <p:nvPr/>
        </p:nvGrpSpPr>
        <p:grpSpPr bwMode="auto">
          <a:xfrm>
            <a:off x="88900" y="3257550"/>
            <a:ext cx="2576513" cy="2147888"/>
            <a:chOff x="2465258" y="2344681"/>
            <a:chExt cx="4681255" cy="4141430"/>
          </a:xfrm>
        </p:grpSpPr>
        <p:grpSp>
          <p:nvGrpSpPr>
            <p:cNvPr id="73742" name="Group 3"/>
            <p:cNvGrpSpPr>
              <a:grpSpLocks/>
            </p:cNvGrpSpPr>
            <p:nvPr/>
          </p:nvGrpSpPr>
          <p:grpSpPr bwMode="auto">
            <a:xfrm>
              <a:off x="3143249" y="2538413"/>
              <a:ext cx="3889375" cy="3367088"/>
              <a:chOff x="576" y="1623"/>
              <a:chExt cx="2450" cy="2121"/>
            </a:xfrm>
          </p:grpSpPr>
          <p:sp>
            <p:nvSpPr>
              <p:cNvPr id="73749" name="Rectangle 4" descr="Large grid"/>
              <p:cNvSpPr>
                <a:spLocks noChangeArrowheads="1"/>
              </p:cNvSpPr>
              <p:nvPr/>
            </p:nvSpPr>
            <p:spPr bwMode="auto">
              <a:xfrm>
                <a:off x="576" y="1824"/>
                <a:ext cx="2352" cy="1920"/>
              </a:xfrm>
              <a:prstGeom prst="rect">
                <a:avLst/>
              </a:prstGeom>
              <a:pattFill prst="lgGrid">
                <a:fgClr>
                  <a:schemeClr val="tx2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0" name="Line 6"/>
              <p:cNvSpPr>
                <a:spLocks noChangeShapeType="1"/>
              </p:cNvSpPr>
              <p:nvPr/>
            </p:nvSpPr>
            <p:spPr bwMode="auto">
              <a:xfrm flipV="1">
                <a:off x="593" y="1623"/>
                <a:ext cx="0" cy="21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1" name="Line 7"/>
              <p:cNvSpPr>
                <a:spLocks noChangeShapeType="1"/>
              </p:cNvSpPr>
              <p:nvPr/>
            </p:nvSpPr>
            <p:spPr bwMode="auto">
              <a:xfrm rot="5400000" flipV="1">
                <a:off x="1802" y="2504"/>
                <a:ext cx="0" cy="24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43" name="TextBox 136"/>
            <p:cNvSpPr txBox="1">
              <a:spLocks noChangeArrowheads="1"/>
            </p:cNvSpPr>
            <p:nvPr/>
          </p:nvSpPr>
          <p:spPr bwMode="auto">
            <a:xfrm>
              <a:off x="2465258" y="2344681"/>
              <a:ext cx="794072" cy="712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378518"/>
                  </a:solidFill>
                </a:rPr>
                <a:t>N</a:t>
              </a:r>
              <a:r>
                <a:rPr lang="en-US" sz="1800" b="1" baseline="-25000">
                  <a:solidFill>
                    <a:srgbClr val="378518"/>
                  </a:solidFill>
                </a:rPr>
                <a:t>3</a:t>
              </a:r>
            </a:p>
          </p:txBody>
        </p:sp>
        <p:sp>
          <p:nvSpPr>
            <p:cNvPr id="73744" name="TextBox 137"/>
            <p:cNvSpPr txBox="1">
              <a:spLocks noChangeArrowheads="1"/>
            </p:cNvSpPr>
            <p:nvPr/>
          </p:nvSpPr>
          <p:spPr bwMode="auto">
            <a:xfrm>
              <a:off x="6352441" y="5773973"/>
              <a:ext cx="794072" cy="712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0099"/>
                  </a:solidFill>
                </a:rPr>
                <a:t>N</a:t>
              </a:r>
              <a:r>
                <a:rPr lang="en-US" sz="1800" b="1" baseline="-25000">
                  <a:solidFill>
                    <a:srgbClr val="000099"/>
                  </a:solidFill>
                </a:rPr>
                <a:t>2</a:t>
              </a:r>
            </a:p>
          </p:txBody>
        </p:sp>
        <p:grpSp>
          <p:nvGrpSpPr>
            <p:cNvPr id="73745" name="Group 146"/>
            <p:cNvGrpSpPr>
              <a:grpSpLocks/>
            </p:cNvGrpSpPr>
            <p:nvPr/>
          </p:nvGrpSpPr>
          <p:grpSpPr bwMode="auto">
            <a:xfrm>
              <a:off x="3163969" y="2830368"/>
              <a:ext cx="3429627" cy="3116041"/>
              <a:chOff x="3163969" y="2830368"/>
              <a:chExt cx="3429627" cy="3116041"/>
            </a:xfrm>
          </p:grpSpPr>
          <p:sp>
            <p:nvSpPr>
              <p:cNvPr id="73746" name="TextBox 142"/>
              <p:cNvSpPr txBox="1">
                <a:spLocks noChangeArrowheads="1"/>
              </p:cNvSpPr>
              <p:nvPr/>
            </p:nvSpPr>
            <p:spPr bwMode="auto">
              <a:xfrm>
                <a:off x="3163969" y="5056254"/>
                <a:ext cx="731617" cy="890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>
                    <a:solidFill>
                      <a:srgbClr val="FF0000"/>
                    </a:solidFill>
                  </a:rPr>
                  <a:t>A</a:t>
                </a:r>
              </a:p>
            </p:txBody>
          </p:sp>
          <p:sp>
            <p:nvSpPr>
              <p:cNvPr id="73747" name="TextBox 143"/>
              <p:cNvSpPr txBox="1">
                <a:spLocks noChangeArrowheads="1"/>
              </p:cNvSpPr>
              <p:nvPr/>
            </p:nvSpPr>
            <p:spPr bwMode="auto">
              <a:xfrm>
                <a:off x="4728856" y="3884860"/>
                <a:ext cx="739353" cy="890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>
                    <a:solidFill>
                      <a:srgbClr val="000099"/>
                    </a:solidFill>
                  </a:rPr>
                  <a:t>B</a:t>
                </a:r>
              </a:p>
            </p:txBody>
          </p:sp>
          <p:sp>
            <p:nvSpPr>
              <p:cNvPr id="73748" name="TextBox 144"/>
              <p:cNvSpPr txBox="1">
                <a:spLocks noChangeArrowheads="1"/>
              </p:cNvSpPr>
              <p:nvPr/>
            </p:nvSpPr>
            <p:spPr bwMode="auto">
              <a:xfrm>
                <a:off x="6186664" y="2830368"/>
                <a:ext cx="406932" cy="461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/>
                  <a:t>C</a:t>
                </a:r>
              </a:p>
            </p:txBody>
          </p:sp>
        </p:grpSp>
      </p:grpSp>
      <p:sp>
        <p:nvSpPr>
          <p:cNvPr id="73733" name="TextBox 28"/>
          <p:cNvSpPr txBox="1">
            <a:spLocks noChangeArrowheads="1"/>
          </p:cNvSpPr>
          <p:nvPr/>
        </p:nvSpPr>
        <p:spPr bwMode="auto">
          <a:xfrm>
            <a:off x="6426200" y="6070600"/>
            <a:ext cx="384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P</a:t>
            </a:r>
          </a:p>
        </p:txBody>
      </p:sp>
      <p:sp>
        <p:nvSpPr>
          <p:cNvPr id="73734" name="TextBox 29"/>
          <p:cNvSpPr txBox="1">
            <a:spLocks noChangeArrowheads="1"/>
          </p:cNvSpPr>
          <p:nvPr/>
        </p:nvSpPr>
        <p:spPr bwMode="auto">
          <a:xfrm>
            <a:off x="2780359" y="3149600"/>
            <a:ext cx="40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/>
              <a:t>H</a:t>
            </a:r>
          </a:p>
        </p:txBody>
      </p:sp>
      <p:sp>
        <p:nvSpPr>
          <p:cNvPr id="73736" name="TextBox 35"/>
          <p:cNvSpPr txBox="1">
            <a:spLocks noChangeArrowheads="1"/>
          </p:cNvSpPr>
          <p:nvPr/>
        </p:nvSpPr>
        <p:spPr bwMode="auto">
          <a:xfrm>
            <a:off x="2786709" y="1358900"/>
            <a:ext cx="4938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/>
              <a:t>H</a:t>
            </a:r>
            <a:r>
              <a:rPr lang="en-US" baseline="-25000" dirty="0"/>
              <a:t> </a:t>
            </a:r>
            <a:r>
              <a:rPr lang="en-US" dirty="0"/>
              <a:t>= &lt;total enthalpy of the network&gt;</a:t>
            </a:r>
          </a:p>
        </p:txBody>
      </p:sp>
      <p:sp>
        <p:nvSpPr>
          <p:cNvPr id="73737" name="TextBox 22"/>
          <p:cNvSpPr txBox="1">
            <a:spLocks noChangeArrowheads="1"/>
          </p:cNvSpPr>
          <p:nvPr/>
        </p:nvSpPr>
        <p:spPr bwMode="auto">
          <a:xfrm>
            <a:off x="7480300" y="1510358"/>
            <a:ext cx="15827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 dirty="0">
                <a:solidFill>
                  <a:srgbClr val="800000"/>
                </a:solidFill>
              </a:rPr>
              <a:t>any ordering</a:t>
            </a:r>
          </a:p>
        </p:txBody>
      </p:sp>
      <p:sp>
        <p:nvSpPr>
          <p:cNvPr id="30" name="TextBox 25"/>
          <p:cNvSpPr txBox="1">
            <a:spLocks noChangeArrowheads="1"/>
          </p:cNvSpPr>
          <p:nvPr/>
        </p:nvSpPr>
        <p:spPr bwMode="auto">
          <a:xfrm>
            <a:off x="3692525" y="5199300"/>
            <a:ext cx="2016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b="1">
                <a:solidFill>
                  <a:srgbClr val="FF00FF"/>
                </a:solidFill>
              </a:rPr>
              <a:t>800 samples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08050" y="4422692"/>
            <a:ext cx="2835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0000"/>
                </a:solidFill>
              </a:rPr>
              <a:t>u</a:t>
            </a:r>
            <a:r>
              <a:rPr lang="en-US" sz="2400" b="1" dirty="0" smtClean="0">
                <a:solidFill>
                  <a:srgbClr val="800000"/>
                </a:solidFill>
              </a:rPr>
              <a:t>niform </a:t>
            </a:r>
            <a:r>
              <a:rPr lang="en-US" sz="2400" b="1" dirty="0">
                <a:solidFill>
                  <a:srgbClr val="800000"/>
                </a:solidFill>
              </a:rPr>
              <a:t>s</a:t>
            </a:r>
            <a:r>
              <a:rPr lang="en-US" sz="2400" b="1" dirty="0" smtClean="0">
                <a:solidFill>
                  <a:srgbClr val="800000"/>
                </a:solidFill>
              </a:rPr>
              <a:t>ampling</a:t>
            </a:r>
          </a:p>
          <a:p>
            <a:r>
              <a:rPr lang="en-US" sz="2400" b="1" dirty="0">
                <a:solidFill>
                  <a:srgbClr val="800000"/>
                </a:solidFill>
              </a:rPr>
              <a:t>w</a:t>
            </a:r>
            <a:r>
              <a:rPr lang="en-US" sz="2400" b="1" dirty="0" smtClean="0">
                <a:solidFill>
                  <a:srgbClr val="800000"/>
                </a:solidFill>
              </a:rPr>
              <a:t>ithin </a:t>
            </a:r>
            <a:r>
              <a:rPr lang="en-US" sz="2400" b="1" dirty="0" smtClean="0">
                <a:solidFill>
                  <a:srgbClr val="FF0000"/>
                </a:solidFill>
              </a:rPr>
              <a:t>A</a:t>
            </a:r>
            <a:r>
              <a:rPr lang="en-US" sz="2400" b="1" dirty="0" smtClean="0">
                <a:solidFill>
                  <a:srgbClr val="800000"/>
                </a:solidFill>
              </a:rPr>
              <a:t>, </a:t>
            </a:r>
            <a:r>
              <a:rPr lang="en-US" sz="2400" b="1" dirty="0" smtClean="0">
                <a:solidFill>
                  <a:srgbClr val="0000FF"/>
                </a:solidFill>
              </a:rPr>
              <a:t>B</a:t>
            </a:r>
            <a:r>
              <a:rPr lang="en-US" sz="2400" b="1" dirty="0" smtClean="0">
                <a:solidFill>
                  <a:srgbClr val="800000"/>
                </a:solidFill>
              </a:rPr>
              <a:t> and </a:t>
            </a:r>
            <a:r>
              <a:rPr lang="en-US" sz="2400" b="1" dirty="0" smtClean="0"/>
              <a:t>C</a:t>
            </a:r>
            <a:r>
              <a:rPr lang="en-US" sz="2400" b="1" dirty="0" smtClean="0">
                <a:solidFill>
                  <a:srgbClr val="800000"/>
                </a:solidFill>
              </a:rPr>
              <a:t>.</a:t>
            </a:r>
            <a:endParaRPr lang="en-US" sz="2400" b="1" dirty="0">
              <a:solidFill>
                <a:srgbClr val="8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2867" y="5590725"/>
            <a:ext cx="2744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Run body-bar pebble game for each sample, for nodes </a:t>
            </a:r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b="1" dirty="0" smtClean="0">
                <a:solidFill>
                  <a:srgbClr val="800000"/>
                </a:solidFill>
              </a:rPr>
              <a:t>, </a:t>
            </a:r>
            <a:r>
              <a:rPr lang="en-US" b="1" dirty="0" smtClean="0">
                <a:solidFill>
                  <a:srgbClr val="0000FF"/>
                </a:solidFill>
              </a:rPr>
              <a:t>B</a:t>
            </a:r>
            <a:r>
              <a:rPr lang="en-US" b="1" dirty="0" smtClean="0">
                <a:solidFill>
                  <a:srgbClr val="800000"/>
                </a:solidFill>
              </a:rPr>
              <a:t> and </a:t>
            </a:r>
            <a:r>
              <a:rPr lang="en-US" b="1" dirty="0" smtClean="0"/>
              <a:t>C</a:t>
            </a:r>
            <a:r>
              <a:rPr lang="en-US" b="1" dirty="0" smtClean="0">
                <a:solidFill>
                  <a:srgbClr val="800000"/>
                </a:solidFill>
              </a:rPr>
              <a:t>.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715" y="1077330"/>
            <a:ext cx="281223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adding energy components is over all constraints regardless if they are independent or redundant. Therefore, the sum is invariant to order. </a:t>
            </a:r>
            <a:endParaRPr lang="en-US" dirty="0"/>
          </a:p>
        </p:txBody>
      </p:sp>
      <p:grpSp>
        <p:nvGrpSpPr>
          <p:cNvPr id="27" name="Group 34"/>
          <p:cNvGrpSpPr>
            <a:grpSpLocks/>
          </p:cNvGrpSpPr>
          <p:nvPr/>
        </p:nvGrpSpPr>
        <p:grpSpPr bwMode="auto">
          <a:xfrm>
            <a:off x="2768600" y="317500"/>
            <a:ext cx="6183658" cy="907941"/>
            <a:chOff x="2768600" y="596900"/>
            <a:chExt cx="6183247" cy="908744"/>
          </a:xfrm>
        </p:grpSpPr>
        <p:sp>
          <p:nvSpPr>
            <p:cNvPr id="28" name="TextBox 27"/>
            <p:cNvSpPr txBox="1">
              <a:spLocks noChangeArrowheads="1"/>
            </p:cNvSpPr>
            <p:nvPr/>
          </p:nvSpPr>
          <p:spPr bwMode="auto">
            <a:xfrm>
              <a:off x="3276271" y="596900"/>
              <a:ext cx="5675576" cy="908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dirty="0" smtClean="0"/>
                <a:t>(total # </a:t>
              </a:r>
              <a:r>
                <a:rPr lang="en-US" dirty="0"/>
                <a:t>of </a:t>
              </a:r>
              <a:r>
                <a:rPr lang="en-US" dirty="0" smtClean="0"/>
                <a:t>constraints placed)</a:t>
              </a:r>
              <a:endParaRPr lang="en-US" dirty="0"/>
            </a:p>
            <a:p>
              <a:pPr algn="ctr">
                <a:spcBef>
                  <a:spcPts val="600"/>
                </a:spcBef>
              </a:pPr>
              <a:r>
                <a:rPr lang="en-US" dirty="0" smtClean="0"/>
                <a:t>(maximum # </a:t>
              </a:r>
              <a:r>
                <a:rPr lang="en-US" dirty="0"/>
                <a:t>of </a:t>
              </a:r>
              <a:r>
                <a:rPr lang="en-US" dirty="0" smtClean="0"/>
                <a:t>independent constraints)</a:t>
              </a:r>
              <a:endParaRPr lang="en-US" dirty="0"/>
            </a:p>
          </p:txBody>
        </p:sp>
        <p:cxnSp>
          <p:nvCxnSpPr>
            <p:cNvPr id="29" name="Straight Connector 32"/>
            <p:cNvCxnSpPr>
              <a:cxnSpLocks noChangeShapeType="1"/>
            </p:cNvCxnSpPr>
            <p:nvPr/>
          </p:nvCxnSpPr>
          <p:spPr bwMode="auto">
            <a:xfrm>
              <a:off x="3434640" y="1083770"/>
              <a:ext cx="53420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" name="TextBox 33"/>
            <p:cNvSpPr txBox="1">
              <a:spLocks noChangeArrowheads="1"/>
            </p:cNvSpPr>
            <p:nvPr/>
          </p:nvSpPr>
          <p:spPr bwMode="auto">
            <a:xfrm>
              <a:off x="2768600" y="829771"/>
              <a:ext cx="6496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b="1" dirty="0"/>
                <a:t>P</a:t>
              </a:r>
              <a:r>
                <a:rPr lang="en-US" b="1" baseline="-25000" dirty="0"/>
                <a:t> </a:t>
              </a:r>
              <a:r>
                <a:rPr lang="en-US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800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2" descr="G_ABC_80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7"/>
          <a:stretch/>
        </p:blipFill>
        <p:spPr bwMode="auto">
          <a:xfrm>
            <a:off x="2667000" y="1895475"/>
            <a:ext cx="647700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5" name="Group 132"/>
          <p:cNvGrpSpPr>
            <a:grpSpLocks/>
          </p:cNvGrpSpPr>
          <p:nvPr/>
        </p:nvGrpSpPr>
        <p:grpSpPr bwMode="auto">
          <a:xfrm>
            <a:off x="88900" y="3257550"/>
            <a:ext cx="2576513" cy="2147888"/>
            <a:chOff x="2465258" y="2344681"/>
            <a:chExt cx="4681255" cy="4141430"/>
          </a:xfrm>
        </p:grpSpPr>
        <p:grpSp>
          <p:nvGrpSpPr>
            <p:cNvPr id="74758" name="Group 3"/>
            <p:cNvGrpSpPr>
              <a:grpSpLocks/>
            </p:cNvGrpSpPr>
            <p:nvPr/>
          </p:nvGrpSpPr>
          <p:grpSpPr bwMode="auto">
            <a:xfrm>
              <a:off x="3143249" y="2538413"/>
              <a:ext cx="3889375" cy="3367088"/>
              <a:chOff x="576" y="1623"/>
              <a:chExt cx="2450" cy="2121"/>
            </a:xfrm>
          </p:grpSpPr>
          <p:sp>
            <p:nvSpPr>
              <p:cNvPr id="74765" name="Rectangle 4" descr="Large grid"/>
              <p:cNvSpPr>
                <a:spLocks noChangeArrowheads="1"/>
              </p:cNvSpPr>
              <p:nvPr/>
            </p:nvSpPr>
            <p:spPr bwMode="auto">
              <a:xfrm>
                <a:off x="576" y="1824"/>
                <a:ext cx="2352" cy="1920"/>
              </a:xfrm>
              <a:prstGeom prst="rect">
                <a:avLst/>
              </a:prstGeom>
              <a:pattFill prst="lgGrid">
                <a:fgClr>
                  <a:schemeClr val="tx2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66" name="Line 6"/>
              <p:cNvSpPr>
                <a:spLocks noChangeShapeType="1"/>
              </p:cNvSpPr>
              <p:nvPr/>
            </p:nvSpPr>
            <p:spPr bwMode="auto">
              <a:xfrm flipV="1">
                <a:off x="593" y="1623"/>
                <a:ext cx="0" cy="21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67" name="Line 7"/>
              <p:cNvSpPr>
                <a:spLocks noChangeShapeType="1"/>
              </p:cNvSpPr>
              <p:nvPr/>
            </p:nvSpPr>
            <p:spPr bwMode="auto">
              <a:xfrm rot="5400000" flipV="1">
                <a:off x="1802" y="2504"/>
                <a:ext cx="0" cy="24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759" name="TextBox 136"/>
            <p:cNvSpPr txBox="1">
              <a:spLocks noChangeArrowheads="1"/>
            </p:cNvSpPr>
            <p:nvPr/>
          </p:nvSpPr>
          <p:spPr bwMode="auto">
            <a:xfrm>
              <a:off x="2465258" y="2344681"/>
              <a:ext cx="794072" cy="712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378518"/>
                  </a:solidFill>
                </a:rPr>
                <a:t>N</a:t>
              </a:r>
              <a:r>
                <a:rPr lang="en-US" sz="1800" b="1" baseline="-25000">
                  <a:solidFill>
                    <a:srgbClr val="378518"/>
                  </a:solidFill>
                </a:rPr>
                <a:t>3</a:t>
              </a:r>
            </a:p>
          </p:txBody>
        </p:sp>
        <p:sp>
          <p:nvSpPr>
            <p:cNvPr id="74760" name="TextBox 137"/>
            <p:cNvSpPr txBox="1">
              <a:spLocks noChangeArrowheads="1"/>
            </p:cNvSpPr>
            <p:nvPr/>
          </p:nvSpPr>
          <p:spPr bwMode="auto">
            <a:xfrm>
              <a:off x="6352441" y="5773973"/>
              <a:ext cx="794072" cy="712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0099"/>
                  </a:solidFill>
                </a:rPr>
                <a:t>N</a:t>
              </a:r>
              <a:r>
                <a:rPr lang="en-US" sz="1800" b="1" baseline="-25000">
                  <a:solidFill>
                    <a:srgbClr val="000099"/>
                  </a:solidFill>
                </a:rPr>
                <a:t>2</a:t>
              </a:r>
            </a:p>
          </p:txBody>
        </p:sp>
        <p:grpSp>
          <p:nvGrpSpPr>
            <p:cNvPr id="74761" name="Group 146"/>
            <p:cNvGrpSpPr>
              <a:grpSpLocks/>
            </p:cNvGrpSpPr>
            <p:nvPr/>
          </p:nvGrpSpPr>
          <p:grpSpPr bwMode="auto">
            <a:xfrm>
              <a:off x="3163969" y="2830368"/>
              <a:ext cx="3429627" cy="3116041"/>
              <a:chOff x="3163969" y="2830368"/>
              <a:chExt cx="3429627" cy="3116041"/>
            </a:xfrm>
          </p:grpSpPr>
          <p:sp>
            <p:nvSpPr>
              <p:cNvPr id="74762" name="TextBox 142"/>
              <p:cNvSpPr txBox="1">
                <a:spLocks noChangeArrowheads="1"/>
              </p:cNvSpPr>
              <p:nvPr/>
            </p:nvSpPr>
            <p:spPr bwMode="auto">
              <a:xfrm>
                <a:off x="3163969" y="5056254"/>
                <a:ext cx="731617" cy="890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>
                    <a:solidFill>
                      <a:srgbClr val="FF0000"/>
                    </a:solidFill>
                  </a:rPr>
                  <a:t>A</a:t>
                </a:r>
              </a:p>
            </p:txBody>
          </p:sp>
          <p:sp>
            <p:nvSpPr>
              <p:cNvPr id="74763" name="TextBox 143"/>
              <p:cNvSpPr txBox="1">
                <a:spLocks noChangeArrowheads="1"/>
              </p:cNvSpPr>
              <p:nvPr/>
            </p:nvSpPr>
            <p:spPr bwMode="auto">
              <a:xfrm>
                <a:off x="4728856" y="3884860"/>
                <a:ext cx="739353" cy="890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>
                    <a:solidFill>
                      <a:srgbClr val="000099"/>
                    </a:solidFill>
                  </a:rPr>
                  <a:t>B</a:t>
                </a:r>
              </a:p>
            </p:txBody>
          </p:sp>
          <p:sp>
            <p:nvSpPr>
              <p:cNvPr id="74764" name="TextBox 144"/>
              <p:cNvSpPr txBox="1">
                <a:spLocks noChangeArrowheads="1"/>
              </p:cNvSpPr>
              <p:nvPr/>
            </p:nvSpPr>
            <p:spPr bwMode="auto">
              <a:xfrm>
                <a:off x="6186664" y="2830368"/>
                <a:ext cx="406932" cy="461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/>
                  <a:t>C</a:t>
                </a:r>
              </a:p>
            </p:txBody>
          </p:sp>
        </p:grpSp>
      </p:grpSp>
      <p:sp>
        <p:nvSpPr>
          <p:cNvPr id="74756" name="Rectangle 2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sz="2400" b="1" dirty="0">
                <a:solidFill>
                  <a:schemeClr val="bg1"/>
                </a:solidFill>
              </a:rPr>
              <a:t>Thermodynamic and Mechanical Linkage</a:t>
            </a:r>
          </a:p>
          <a:p>
            <a:pPr algn="ctr" eaLnBrk="1" hangingPunct="1">
              <a:spcBef>
                <a:spcPct val="25000"/>
              </a:spcBef>
              <a:spcAft>
                <a:spcPct val="5000"/>
              </a:spcAft>
            </a:pPr>
            <a:r>
              <a:rPr lang="en-US" sz="2000" b="1" dirty="0">
                <a:solidFill>
                  <a:srgbClr val="FFFF00"/>
                </a:solidFill>
              </a:rPr>
              <a:t>Free energy per node: G = H - TS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74757" name="TextBox 25"/>
          <p:cNvSpPr txBox="1">
            <a:spLocks noChangeArrowheads="1"/>
          </p:cNvSpPr>
          <p:nvPr/>
        </p:nvSpPr>
        <p:spPr bwMode="auto">
          <a:xfrm>
            <a:off x="3692525" y="5199300"/>
            <a:ext cx="2016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b="1">
                <a:solidFill>
                  <a:srgbClr val="FF00FF"/>
                </a:solidFill>
              </a:rPr>
              <a:t>800 samples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08050" y="4422692"/>
            <a:ext cx="2835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0000"/>
                </a:solidFill>
              </a:rPr>
              <a:t>u</a:t>
            </a:r>
            <a:r>
              <a:rPr lang="en-US" sz="2400" b="1" dirty="0" smtClean="0">
                <a:solidFill>
                  <a:srgbClr val="800000"/>
                </a:solidFill>
              </a:rPr>
              <a:t>niform </a:t>
            </a:r>
            <a:r>
              <a:rPr lang="en-US" sz="2400" b="1" dirty="0">
                <a:solidFill>
                  <a:srgbClr val="800000"/>
                </a:solidFill>
              </a:rPr>
              <a:t>s</a:t>
            </a:r>
            <a:r>
              <a:rPr lang="en-US" sz="2400" b="1" dirty="0" smtClean="0">
                <a:solidFill>
                  <a:srgbClr val="800000"/>
                </a:solidFill>
              </a:rPr>
              <a:t>ampling</a:t>
            </a:r>
          </a:p>
          <a:p>
            <a:r>
              <a:rPr lang="en-US" sz="2400" b="1" dirty="0">
                <a:solidFill>
                  <a:srgbClr val="800000"/>
                </a:solidFill>
              </a:rPr>
              <a:t>w</a:t>
            </a:r>
            <a:r>
              <a:rPr lang="en-US" sz="2400" b="1" dirty="0" smtClean="0">
                <a:solidFill>
                  <a:srgbClr val="800000"/>
                </a:solidFill>
              </a:rPr>
              <a:t>ithin </a:t>
            </a:r>
            <a:r>
              <a:rPr lang="en-US" sz="2400" b="1" dirty="0" smtClean="0">
                <a:solidFill>
                  <a:srgbClr val="FF0000"/>
                </a:solidFill>
              </a:rPr>
              <a:t>A</a:t>
            </a:r>
            <a:r>
              <a:rPr lang="en-US" sz="2400" b="1" dirty="0" smtClean="0">
                <a:solidFill>
                  <a:srgbClr val="800000"/>
                </a:solidFill>
              </a:rPr>
              <a:t>, </a:t>
            </a:r>
            <a:r>
              <a:rPr lang="en-US" sz="2400" b="1" dirty="0" smtClean="0">
                <a:solidFill>
                  <a:srgbClr val="0000FF"/>
                </a:solidFill>
              </a:rPr>
              <a:t>B</a:t>
            </a:r>
            <a:r>
              <a:rPr lang="en-US" sz="2400" b="1" dirty="0" smtClean="0">
                <a:solidFill>
                  <a:srgbClr val="800000"/>
                </a:solidFill>
              </a:rPr>
              <a:t> and </a:t>
            </a:r>
            <a:r>
              <a:rPr lang="en-US" sz="2400" b="1" dirty="0" smtClean="0"/>
              <a:t>C</a:t>
            </a:r>
            <a:r>
              <a:rPr lang="en-US" sz="2400" b="1" dirty="0" smtClean="0">
                <a:solidFill>
                  <a:srgbClr val="800000"/>
                </a:solidFill>
              </a:rPr>
              <a:t>.</a:t>
            </a:r>
            <a:endParaRPr lang="en-US" sz="2400" b="1" dirty="0">
              <a:solidFill>
                <a:srgbClr val="8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2867" y="5590725"/>
            <a:ext cx="2744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Run body-bar pebble game for each sample, for nodes </a:t>
            </a:r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b="1" dirty="0" smtClean="0">
                <a:solidFill>
                  <a:srgbClr val="800000"/>
                </a:solidFill>
              </a:rPr>
              <a:t>, </a:t>
            </a:r>
            <a:r>
              <a:rPr lang="en-US" b="1" dirty="0" smtClean="0">
                <a:solidFill>
                  <a:srgbClr val="0000FF"/>
                </a:solidFill>
              </a:rPr>
              <a:t>B</a:t>
            </a:r>
            <a:r>
              <a:rPr lang="en-US" b="1" dirty="0" smtClean="0">
                <a:solidFill>
                  <a:srgbClr val="800000"/>
                </a:solidFill>
              </a:rPr>
              <a:t> and </a:t>
            </a:r>
            <a:r>
              <a:rPr lang="en-US" b="1" dirty="0" smtClean="0"/>
              <a:t>C</a:t>
            </a:r>
            <a:r>
              <a:rPr lang="en-US" b="1" dirty="0" smtClean="0">
                <a:solidFill>
                  <a:srgbClr val="800000"/>
                </a:solidFill>
              </a:rPr>
              <a:t>.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715" y="1247430"/>
            <a:ext cx="281223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Remark:</a:t>
            </a:r>
            <a:r>
              <a:rPr lang="en-US" dirty="0" smtClean="0"/>
              <a:t> A free energy line is obtained for each </a:t>
            </a:r>
            <a:r>
              <a:rPr lang="en-US" dirty="0" err="1" smtClean="0"/>
              <a:t>macrostate</a:t>
            </a:r>
            <a:r>
              <a:rPr lang="en-US" dirty="0" smtClean="0"/>
              <a:t> represented as a node within the grid defined by order parameters. 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79205" y="1428872"/>
            <a:ext cx="570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The two state model of </a:t>
            </a:r>
            <a:r>
              <a:rPr lang="en-US" b="1" dirty="0" err="1" smtClean="0">
                <a:solidFill>
                  <a:srgbClr val="800000"/>
                </a:solidFill>
              </a:rPr>
              <a:t>Schellmann</a:t>
            </a:r>
            <a:r>
              <a:rPr lang="en-US" b="1" dirty="0" smtClean="0">
                <a:solidFill>
                  <a:srgbClr val="800000"/>
                </a:solidFill>
              </a:rPr>
              <a:t> is generalized. 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706733">
            <a:off x="4101271" y="2710575"/>
            <a:ext cx="4777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A seemingly noncompetitive </a:t>
            </a:r>
            <a:r>
              <a:rPr lang="en-US" b="1" dirty="0" err="1" smtClean="0">
                <a:solidFill>
                  <a:srgbClr val="0000FF"/>
                </a:solidFill>
              </a:rPr>
              <a:t>macrostate</a:t>
            </a:r>
            <a:r>
              <a:rPr lang="en-US" b="1" dirty="0" smtClean="0">
                <a:solidFill>
                  <a:srgbClr val="0000FF"/>
                </a:solidFill>
              </a:rPr>
              <a:t>, but mixing entropy has not been included yet! B has more microstates than </a:t>
            </a:r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b="1" dirty="0" smtClean="0">
                <a:solidFill>
                  <a:srgbClr val="0000FF"/>
                </a:solidFill>
              </a:rPr>
              <a:t> and </a:t>
            </a:r>
            <a:r>
              <a:rPr lang="en-US" b="1" dirty="0" smtClean="0"/>
              <a:t>C</a:t>
            </a:r>
            <a:r>
              <a:rPr lang="en-US" b="1" dirty="0" smtClean="0">
                <a:solidFill>
                  <a:srgbClr val="0000FF"/>
                </a:solidFill>
              </a:rPr>
              <a:t>.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441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accel="1000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accel="1000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Partition Function</a:t>
            </a:r>
          </a:p>
          <a:p>
            <a:pPr algn="ctr">
              <a:spcBef>
                <a:spcPts val="400"/>
              </a:spcBef>
            </a:pPr>
            <a:r>
              <a:rPr lang="en-US" sz="2000" b="1" dirty="0">
                <a:solidFill>
                  <a:srgbClr val="FFFF00"/>
                </a:solidFill>
                <a:sym typeface="Symbol" charset="0"/>
              </a:rPr>
              <a:t>Ensemble of all accessible constraint topologies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1319213" y="2971800"/>
            <a:ext cx="6315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Times New Roman" charset="0"/>
              </a:rPr>
              <a:t>Network of constraints </a:t>
            </a:r>
            <a:r>
              <a:rPr lang="en-US" sz="2000" b="1">
                <a:solidFill>
                  <a:srgbClr val="FF0000"/>
                </a:solidFill>
                <a:latin typeface="Times New Roman" charset="0"/>
              </a:rPr>
              <a:t>defines</a:t>
            </a:r>
            <a:r>
              <a:rPr lang="en-US" sz="2000" b="1">
                <a:latin typeface="Times New Roman" charset="0"/>
              </a:rPr>
              <a:t> microstate of the system </a:t>
            </a:r>
          </a:p>
        </p:txBody>
      </p: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1316038" y="4267200"/>
            <a:ext cx="6486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Times New Roman" charset="0"/>
              </a:rPr>
              <a:t>E = </a:t>
            </a:r>
            <a:r>
              <a:rPr lang="en-US" sz="2000" b="1">
                <a:latin typeface="Times New Roman" charset="0"/>
              </a:rPr>
              <a:t>N</a:t>
            </a:r>
            <a:r>
              <a:rPr lang="en-US" sz="2000" b="1" baseline="-25000">
                <a:latin typeface="Times New Roman" charset="0"/>
              </a:rPr>
              <a:t>1</a:t>
            </a:r>
            <a:r>
              <a:rPr lang="en-US">
                <a:latin typeface="Symbol" charset="0"/>
              </a:rPr>
              <a:t>e</a:t>
            </a:r>
            <a:r>
              <a:rPr lang="en-US" sz="2000" baseline="-25000">
                <a:latin typeface="Times New Roman" charset="0"/>
              </a:rPr>
              <a:t>1</a:t>
            </a:r>
            <a:r>
              <a:rPr lang="en-US" sz="2000">
                <a:latin typeface="Times New Roman" charset="0"/>
              </a:rPr>
              <a:t> + </a:t>
            </a:r>
            <a:r>
              <a:rPr lang="en-US" sz="2000" b="1">
                <a:solidFill>
                  <a:srgbClr val="000099"/>
                </a:solidFill>
                <a:latin typeface="Times New Roman" charset="0"/>
              </a:rPr>
              <a:t>N</a:t>
            </a:r>
            <a:r>
              <a:rPr lang="en-US" sz="2000" b="1" baseline="-25000">
                <a:solidFill>
                  <a:srgbClr val="000099"/>
                </a:solidFill>
                <a:latin typeface="Times New Roman" charset="0"/>
              </a:rPr>
              <a:t>2</a:t>
            </a:r>
            <a:r>
              <a:rPr lang="en-US">
                <a:solidFill>
                  <a:srgbClr val="000099"/>
                </a:solidFill>
                <a:latin typeface="Symbol" charset="0"/>
              </a:rPr>
              <a:t>e</a:t>
            </a:r>
            <a:r>
              <a:rPr lang="en-US" sz="2000" baseline="-25000">
                <a:solidFill>
                  <a:srgbClr val="000099"/>
                </a:solidFill>
                <a:latin typeface="Times New Roman" charset="0"/>
              </a:rPr>
              <a:t>2</a:t>
            </a:r>
            <a:r>
              <a:rPr lang="en-US" sz="2000">
                <a:latin typeface="Times New Roman" charset="0"/>
              </a:rPr>
              <a:t> + </a:t>
            </a:r>
            <a:r>
              <a:rPr lang="en-US" sz="2000" b="1">
                <a:solidFill>
                  <a:srgbClr val="FF0000"/>
                </a:solidFill>
                <a:latin typeface="Times New Roman" charset="0"/>
              </a:rPr>
              <a:t>N</a:t>
            </a:r>
            <a:r>
              <a:rPr lang="en-US" sz="2000" b="1" baseline="-25000">
                <a:solidFill>
                  <a:srgbClr val="FF0000"/>
                </a:solidFill>
                <a:latin typeface="Times New Roman" charset="0"/>
              </a:rPr>
              <a:t>3</a:t>
            </a:r>
            <a:r>
              <a:rPr lang="en-US">
                <a:solidFill>
                  <a:srgbClr val="FF3300"/>
                </a:solidFill>
                <a:latin typeface="Symbol" charset="0"/>
              </a:rPr>
              <a:t>e</a:t>
            </a:r>
            <a:r>
              <a:rPr lang="en-US" sz="2000" baseline="-25000">
                <a:solidFill>
                  <a:srgbClr val="FF3300"/>
                </a:solidFill>
                <a:latin typeface="Times New Roman" charset="0"/>
              </a:rPr>
              <a:t>3</a:t>
            </a:r>
            <a:r>
              <a:rPr lang="en-US" sz="2000">
                <a:latin typeface="Times New Roman" charset="0"/>
              </a:rPr>
              <a:t> + ….	</a:t>
            </a:r>
            <a:r>
              <a:rPr lang="en-US">
                <a:latin typeface="Symbol" charset="0"/>
              </a:rPr>
              <a:t>t </a:t>
            </a:r>
            <a:r>
              <a:rPr lang="en-US" sz="1800">
                <a:latin typeface="Times New Roman" charset="0"/>
              </a:rPr>
              <a:t>= </a:t>
            </a:r>
            <a:r>
              <a:rPr lang="en-US" sz="1800" b="1">
                <a:latin typeface="Times New Roman" charset="0"/>
              </a:rPr>
              <a:t>I</a:t>
            </a:r>
            <a:r>
              <a:rPr lang="en-US" sz="2000" b="1" baseline="-25000">
                <a:latin typeface="Times New Roman" charset="0"/>
              </a:rPr>
              <a:t>1</a:t>
            </a:r>
            <a:r>
              <a:rPr lang="en-US">
                <a:latin typeface="Symbol" charset="0"/>
              </a:rPr>
              <a:t>g</a:t>
            </a:r>
            <a:r>
              <a:rPr lang="en-US" sz="2000" baseline="-25000"/>
              <a:t>1</a:t>
            </a:r>
            <a:r>
              <a:rPr lang="en-US" sz="1800"/>
              <a:t> </a:t>
            </a:r>
            <a:r>
              <a:rPr lang="en-US" sz="1800">
                <a:latin typeface="Times New Roman" charset="0"/>
              </a:rPr>
              <a:t>+</a:t>
            </a:r>
            <a:r>
              <a:rPr lang="en-US" sz="1800"/>
              <a:t> </a:t>
            </a:r>
            <a:r>
              <a:rPr lang="en-US" sz="1800" b="1">
                <a:solidFill>
                  <a:srgbClr val="000099"/>
                </a:solidFill>
                <a:latin typeface="Times New Roman" charset="0"/>
              </a:rPr>
              <a:t>I</a:t>
            </a:r>
            <a:r>
              <a:rPr lang="en-US" sz="2000" b="1" baseline="-25000">
                <a:solidFill>
                  <a:srgbClr val="000099"/>
                </a:solidFill>
              </a:rPr>
              <a:t>2</a:t>
            </a:r>
            <a:r>
              <a:rPr lang="en-US">
                <a:solidFill>
                  <a:srgbClr val="000099"/>
                </a:solidFill>
                <a:latin typeface="Symbol" charset="0"/>
              </a:rPr>
              <a:t>g</a:t>
            </a:r>
            <a:r>
              <a:rPr lang="en-US" sz="2000" baseline="-25000">
                <a:solidFill>
                  <a:srgbClr val="000099"/>
                </a:solidFill>
              </a:rPr>
              <a:t>2</a:t>
            </a:r>
            <a:r>
              <a:rPr lang="en-US" sz="1800"/>
              <a:t> </a:t>
            </a:r>
            <a:r>
              <a:rPr lang="en-US" sz="1800">
                <a:latin typeface="Times New Roman" charset="0"/>
              </a:rPr>
              <a:t>+</a:t>
            </a:r>
            <a:r>
              <a:rPr lang="en-US" sz="1800"/>
              <a:t> </a:t>
            </a:r>
            <a:r>
              <a:rPr lang="en-US" sz="1800" b="1">
                <a:solidFill>
                  <a:srgbClr val="FF0000"/>
                </a:solidFill>
                <a:latin typeface="Times New Roman" charset="0"/>
              </a:rPr>
              <a:t>I</a:t>
            </a:r>
            <a:r>
              <a:rPr lang="en-US" sz="2000" b="1" baseline="-25000">
                <a:solidFill>
                  <a:srgbClr val="FF0000"/>
                </a:solidFill>
              </a:rPr>
              <a:t>3</a:t>
            </a:r>
            <a:r>
              <a:rPr lang="en-US">
                <a:solidFill>
                  <a:srgbClr val="FF3300"/>
                </a:solidFill>
                <a:latin typeface="Symbol" charset="0"/>
              </a:rPr>
              <a:t>g</a:t>
            </a:r>
            <a:r>
              <a:rPr lang="en-US" sz="2000" baseline="-25000">
                <a:solidFill>
                  <a:srgbClr val="FF3300"/>
                </a:solidFill>
                <a:latin typeface="Times New Roman" charset="0"/>
              </a:rPr>
              <a:t>3</a:t>
            </a:r>
            <a:r>
              <a:rPr lang="en-US" sz="1800"/>
              <a:t> </a:t>
            </a:r>
            <a:r>
              <a:rPr lang="en-US" sz="1800">
                <a:latin typeface="Times New Roman" charset="0"/>
              </a:rPr>
              <a:t>+ ….</a:t>
            </a:r>
            <a:endParaRPr lang="en-US" sz="2000">
              <a:latin typeface="Times New Roman" charset="0"/>
            </a:endParaRPr>
          </a:p>
        </p:txBody>
      </p:sp>
      <p:sp>
        <p:nvSpPr>
          <p:cNvPr id="60422" name="Text Box 16"/>
          <p:cNvSpPr txBox="1">
            <a:spLocks noChangeArrowheads="1"/>
          </p:cNvSpPr>
          <p:nvPr/>
        </p:nvSpPr>
        <p:spPr bwMode="auto">
          <a:xfrm>
            <a:off x="2308225" y="6296025"/>
            <a:ext cx="4622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/>
              <a:t>Jacobs, et. al., Phys. Rev. E 68, 061109 (2003).</a:t>
            </a:r>
          </a:p>
        </p:txBody>
      </p:sp>
      <p:sp>
        <p:nvSpPr>
          <p:cNvPr id="60423" name="Text Box 17"/>
          <p:cNvSpPr txBox="1">
            <a:spLocks noChangeArrowheads="1"/>
          </p:cNvSpPr>
          <p:nvPr/>
        </p:nvSpPr>
        <p:spPr bwMode="auto">
          <a:xfrm>
            <a:off x="1604963" y="6057900"/>
            <a:ext cx="2908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800"/>
          </a:p>
        </p:txBody>
      </p:sp>
      <p:sp>
        <p:nvSpPr>
          <p:cNvPr id="60424" name="Text Box 18"/>
          <p:cNvSpPr txBox="1">
            <a:spLocks noChangeArrowheads="1"/>
          </p:cNvSpPr>
          <p:nvPr/>
        </p:nvSpPr>
        <p:spPr bwMode="auto">
          <a:xfrm>
            <a:off x="1335088" y="3360738"/>
            <a:ext cx="5359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>
                <a:latin typeface="Times New Roman" charset="0"/>
              </a:rPr>
              <a:t>Let </a:t>
            </a:r>
            <a:r>
              <a:rPr lang="en-US" sz="2000" b="1">
                <a:sym typeface="Symbol" charset="0"/>
              </a:rPr>
              <a:t></a:t>
            </a:r>
            <a:r>
              <a:rPr lang="en-US" sz="2000" b="1" baseline="-25000">
                <a:latin typeface="Times New Roman" charset="0"/>
                <a:sym typeface="Symbol" charset="0"/>
              </a:rPr>
              <a:t>t</a:t>
            </a:r>
            <a:r>
              <a:rPr lang="en-US" sz="2000" b="1">
                <a:sym typeface="Symbol" charset="0"/>
              </a:rPr>
              <a:t> </a:t>
            </a:r>
            <a:r>
              <a:rPr lang="en-US" sz="2000" b="1">
                <a:latin typeface="Times New Roman" charset="0"/>
                <a:sym typeface="Symbol" charset="0"/>
              </a:rPr>
              <a:t> S</a:t>
            </a:r>
            <a:r>
              <a:rPr lang="en-US" sz="2000" b="1" baseline="-25000">
                <a:latin typeface="Times New Roman" charset="0"/>
                <a:sym typeface="Symbol" charset="0"/>
              </a:rPr>
              <a:t>t</a:t>
            </a:r>
            <a:r>
              <a:rPr lang="en-US" sz="2000" b="1">
                <a:latin typeface="Times New Roman" charset="0"/>
                <a:sym typeface="Symbol" charset="0"/>
              </a:rPr>
              <a:t>/R    </a:t>
            </a:r>
            <a:r>
              <a:rPr lang="en-US" sz="1800">
                <a:latin typeface="Times New Roman" charset="0"/>
                <a:sym typeface="Symbol" charset="0"/>
              </a:rPr>
              <a:t>Provides a dimensionless pure entropy</a:t>
            </a:r>
            <a:endParaRPr lang="en-US" sz="1600">
              <a:latin typeface="Times New Roman" charset="0"/>
              <a:sym typeface="Symbol" charset="0"/>
            </a:endParaRPr>
          </a:p>
        </p:txBody>
      </p:sp>
      <p:sp>
        <p:nvSpPr>
          <p:cNvPr id="60425" name="Text Box 19"/>
          <p:cNvSpPr txBox="1">
            <a:spLocks noChangeArrowheads="1"/>
          </p:cNvSpPr>
          <p:nvPr/>
        </p:nvSpPr>
        <p:spPr bwMode="auto">
          <a:xfrm>
            <a:off x="1347788" y="3741738"/>
            <a:ext cx="6645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>
                <a:latin typeface="Times New Roman" charset="0"/>
              </a:rPr>
              <a:t>Suppose: </a:t>
            </a:r>
            <a:r>
              <a:rPr lang="en-US" sz="2000" b="1">
                <a:sym typeface="Symbol" charset="0"/>
              </a:rPr>
              <a:t></a:t>
            </a:r>
            <a:r>
              <a:rPr lang="en-US" sz="2000" b="1" baseline="-25000">
                <a:sym typeface="Symbol" charset="0"/>
              </a:rPr>
              <a:t>1</a:t>
            </a:r>
            <a:r>
              <a:rPr lang="en-US" sz="2000" b="1">
                <a:sym typeface="Symbol" charset="0"/>
              </a:rPr>
              <a:t> &lt;</a:t>
            </a:r>
            <a:r>
              <a:rPr lang="en-US" sz="2000">
                <a:sym typeface="Symbol" charset="0"/>
              </a:rPr>
              <a:t> </a:t>
            </a:r>
            <a:r>
              <a:rPr lang="en-US" sz="2000" b="1">
                <a:solidFill>
                  <a:srgbClr val="000099"/>
                </a:solidFill>
                <a:sym typeface="Symbol" charset="0"/>
              </a:rPr>
              <a:t></a:t>
            </a:r>
            <a:r>
              <a:rPr lang="en-US" sz="2000" b="1" baseline="-25000">
                <a:solidFill>
                  <a:srgbClr val="000099"/>
                </a:solidFill>
                <a:sym typeface="Symbol" charset="0"/>
              </a:rPr>
              <a:t>2</a:t>
            </a:r>
            <a:r>
              <a:rPr lang="en-US" sz="2000" b="1">
                <a:sym typeface="Symbol" charset="0"/>
              </a:rPr>
              <a:t> &lt;</a:t>
            </a:r>
            <a:r>
              <a:rPr lang="en-US" sz="2000">
                <a:sym typeface="Symbol" charset="0"/>
              </a:rPr>
              <a:t> </a:t>
            </a:r>
            <a:r>
              <a:rPr lang="en-US" sz="2000" b="1">
                <a:solidFill>
                  <a:srgbClr val="FF0000"/>
                </a:solidFill>
                <a:sym typeface="Symbol" charset="0"/>
              </a:rPr>
              <a:t></a:t>
            </a:r>
            <a:r>
              <a:rPr lang="en-US" sz="2000" b="1" baseline="-25000">
                <a:solidFill>
                  <a:srgbClr val="FF0000"/>
                </a:solidFill>
                <a:sym typeface="Symbol" charset="0"/>
              </a:rPr>
              <a:t>3</a:t>
            </a:r>
            <a:r>
              <a:rPr lang="en-US" sz="2000" b="1">
                <a:sym typeface="Symbol" charset="0"/>
              </a:rPr>
              <a:t> &lt;</a:t>
            </a:r>
            <a:r>
              <a:rPr lang="en-US" sz="2000">
                <a:sym typeface="Symbol" charset="0"/>
              </a:rPr>
              <a:t> </a:t>
            </a:r>
            <a:r>
              <a:rPr lang="en-US" sz="2000" b="1">
                <a:sym typeface="Symbol" charset="0"/>
              </a:rPr>
              <a:t>…     </a:t>
            </a:r>
            <a:r>
              <a:rPr lang="en-US" sz="1800">
                <a:latin typeface="Times New Roman" charset="0"/>
                <a:sym typeface="Symbol" charset="0"/>
              </a:rPr>
              <a:t>Ordering of entropies is important</a:t>
            </a:r>
            <a:r>
              <a:rPr lang="en-US" sz="1600" b="1">
                <a:sym typeface="Symbol" charset="0"/>
              </a:rPr>
              <a:t> </a:t>
            </a:r>
            <a:endParaRPr lang="en-US" sz="1600">
              <a:sym typeface="Symbol" charset="0"/>
            </a:endParaRPr>
          </a:p>
        </p:txBody>
      </p:sp>
      <p:grpSp>
        <p:nvGrpSpPr>
          <p:cNvPr id="60427" name="Group 22"/>
          <p:cNvGrpSpPr>
            <a:grpSpLocks/>
          </p:cNvGrpSpPr>
          <p:nvPr/>
        </p:nvGrpSpPr>
        <p:grpSpPr bwMode="auto">
          <a:xfrm>
            <a:off x="1217613" y="1995488"/>
            <a:ext cx="1741487" cy="928687"/>
            <a:chOff x="552" y="2345"/>
            <a:chExt cx="1097" cy="585"/>
          </a:xfrm>
        </p:grpSpPr>
        <p:grpSp>
          <p:nvGrpSpPr>
            <p:cNvPr id="60458" name="Group 23"/>
            <p:cNvGrpSpPr>
              <a:grpSpLocks/>
            </p:cNvGrpSpPr>
            <p:nvPr/>
          </p:nvGrpSpPr>
          <p:grpSpPr bwMode="auto">
            <a:xfrm>
              <a:off x="664" y="2520"/>
              <a:ext cx="936" cy="408"/>
              <a:chOff x="776" y="2480"/>
              <a:chExt cx="936" cy="408"/>
            </a:xfrm>
          </p:grpSpPr>
          <p:sp>
            <p:nvSpPr>
              <p:cNvPr id="60461" name="Line 24"/>
              <p:cNvSpPr>
                <a:spLocks noChangeShapeType="1"/>
              </p:cNvSpPr>
              <p:nvPr/>
            </p:nvSpPr>
            <p:spPr bwMode="auto">
              <a:xfrm flipH="1">
                <a:off x="776" y="2480"/>
                <a:ext cx="936" cy="4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62" name="AutoShape 25"/>
              <p:cNvSpPr>
                <a:spLocks noChangeArrowheads="1"/>
              </p:cNvSpPr>
              <p:nvPr/>
            </p:nvSpPr>
            <p:spPr bwMode="auto">
              <a:xfrm>
                <a:off x="1112" y="2672"/>
                <a:ext cx="352" cy="184"/>
              </a:xfrm>
              <a:prstGeom prst="triangle">
                <a:avLst>
                  <a:gd name="adj" fmla="val 50000"/>
                </a:avLst>
              </a:prstGeom>
              <a:solidFill>
                <a:srgbClr val="006600"/>
              </a:solidFill>
              <a:ln w="9525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459" name="Text Box 26"/>
            <p:cNvSpPr txBox="1">
              <a:spLocks noChangeArrowheads="1"/>
            </p:cNvSpPr>
            <p:nvPr/>
          </p:nvSpPr>
          <p:spPr bwMode="auto">
            <a:xfrm>
              <a:off x="552" y="2680"/>
              <a:ext cx="2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b="1">
                  <a:solidFill>
                    <a:srgbClr val="000099"/>
                  </a:solidFill>
                </a:rPr>
                <a:t>H</a:t>
              </a:r>
            </a:p>
          </p:txBody>
        </p:sp>
        <p:sp>
          <p:nvSpPr>
            <p:cNvPr id="60460" name="Text Box 27"/>
            <p:cNvSpPr txBox="1">
              <a:spLocks noChangeArrowheads="1"/>
            </p:cNvSpPr>
            <p:nvPr/>
          </p:nvSpPr>
          <p:spPr bwMode="auto">
            <a:xfrm>
              <a:off x="1185" y="2345"/>
              <a:ext cx="46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b="1">
                  <a:solidFill>
                    <a:srgbClr val="000099"/>
                  </a:solidFill>
                </a:rPr>
                <a:t>-TS</a:t>
              </a:r>
            </a:p>
          </p:txBody>
        </p:sp>
      </p:grpSp>
      <p:grpSp>
        <p:nvGrpSpPr>
          <p:cNvPr id="60428" name="Group 34"/>
          <p:cNvGrpSpPr>
            <a:grpSpLocks/>
          </p:cNvGrpSpPr>
          <p:nvPr/>
        </p:nvGrpSpPr>
        <p:grpSpPr bwMode="auto">
          <a:xfrm>
            <a:off x="6451600" y="1933575"/>
            <a:ext cx="1792288" cy="950913"/>
            <a:chOff x="4129" y="2122"/>
            <a:chExt cx="1129" cy="599"/>
          </a:xfrm>
        </p:grpSpPr>
        <p:grpSp>
          <p:nvGrpSpPr>
            <p:cNvPr id="60453" name="Group 35"/>
            <p:cNvGrpSpPr>
              <a:grpSpLocks/>
            </p:cNvGrpSpPr>
            <p:nvPr/>
          </p:nvGrpSpPr>
          <p:grpSpPr bwMode="auto">
            <a:xfrm>
              <a:off x="4129" y="2313"/>
              <a:ext cx="936" cy="408"/>
              <a:chOff x="2833" y="2849"/>
              <a:chExt cx="936" cy="408"/>
            </a:xfrm>
          </p:grpSpPr>
          <p:sp>
            <p:nvSpPr>
              <p:cNvPr id="60456" name="Line 36"/>
              <p:cNvSpPr>
                <a:spLocks noChangeShapeType="1"/>
              </p:cNvSpPr>
              <p:nvPr/>
            </p:nvSpPr>
            <p:spPr bwMode="auto">
              <a:xfrm>
                <a:off x="2833" y="2849"/>
                <a:ext cx="936" cy="4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57" name="AutoShape 37"/>
              <p:cNvSpPr>
                <a:spLocks noChangeArrowheads="1"/>
              </p:cNvSpPr>
              <p:nvPr/>
            </p:nvSpPr>
            <p:spPr bwMode="auto">
              <a:xfrm>
                <a:off x="3105" y="3057"/>
                <a:ext cx="352" cy="184"/>
              </a:xfrm>
              <a:prstGeom prst="triangle">
                <a:avLst>
                  <a:gd name="adj" fmla="val 50000"/>
                </a:avLst>
              </a:prstGeom>
              <a:solidFill>
                <a:srgbClr val="006600"/>
              </a:solidFill>
              <a:ln w="9525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454" name="Text Box 38"/>
            <p:cNvSpPr txBox="1">
              <a:spLocks noChangeArrowheads="1"/>
            </p:cNvSpPr>
            <p:nvPr/>
          </p:nvSpPr>
          <p:spPr bwMode="auto">
            <a:xfrm>
              <a:off x="4810" y="2434"/>
              <a:ext cx="4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b="1">
                  <a:solidFill>
                    <a:srgbClr val="CC0000"/>
                  </a:solidFill>
                </a:rPr>
                <a:t>-TS</a:t>
              </a:r>
            </a:p>
          </p:txBody>
        </p:sp>
        <p:sp>
          <p:nvSpPr>
            <p:cNvPr id="60455" name="Text Box 39"/>
            <p:cNvSpPr txBox="1">
              <a:spLocks noChangeArrowheads="1"/>
            </p:cNvSpPr>
            <p:nvPr/>
          </p:nvSpPr>
          <p:spPr bwMode="auto">
            <a:xfrm>
              <a:off x="4130" y="2122"/>
              <a:ext cx="2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b="1">
                  <a:solidFill>
                    <a:srgbClr val="CC0000"/>
                  </a:solidFill>
                </a:rPr>
                <a:t>H</a:t>
              </a:r>
            </a:p>
          </p:txBody>
        </p:sp>
      </p:grpSp>
      <p:pic>
        <p:nvPicPr>
          <p:cNvPr id="60429" name="Picture 40" descr="DCM_246_clus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0" y="1073150"/>
            <a:ext cx="1841500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0" name="Picture 41" descr="DCM_266_clus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1054100"/>
            <a:ext cx="1897063" cy="141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0431" name="Group 42"/>
          <p:cNvGrpSpPr>
            <a:grpSpLocks/>
          </p:cNvGrpSpPr>
          <p:nvPr/>
        </p:nvGrpSpPr>
        <p:grpSpPr bwMode="auto">
          <a:xfrm>
            <a:off x="3619500" y="2198688"/>
            <a:ext cx="1905000" cy="673100"/>
            <a:chOff x="2289" y="2489"/>
            <a:chExt cx="1200" cy="424"/>
          </a:xfrm>
        </p:grpSpPr>
        <p:grpSp>
          <p:nvGrpSpPr>
            <p:cNvPr id="60448" name="Group 43"/>
            <p:cNvGrpSpPr>
              <a:grpSpLocks/>
            </p:cNvGrpSpPr>
            <p:nvPr/>
          </p:nvGrpSpPr>
          <p:grpSpPr bwMode="auto">
            <a:xfrm>
              <a:off x="2337" y="2713"/>
              <a:ext cx="1064" cy="200"/>
              <a:chOff x="1825" y="2705"/>
              <a:chExt cx="1064" cy="200"/>
            </a:xfrm>
          </p:grpSpPr>
          <p:sp>
            <p:nvSpPr>
              <p:cNvPr id="60451" name="Line 44"/>
              <p:cNvSpPr>
                <a:spLocks noChangeShapeType="1"/>
              </p:cNvSpPr>
              <p:nvPr/>
            </p:nvSpPr>
            <p:spPr bwMode="auto">
              <a:xfrm flipH="1">
                <a:off x="1825" y="2705"/>
                <a:ext cx="10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52" name="AutoShape 45"/>
              <p:cNvSpPr>
                <a:spLocks noChangeArrowheads="1"/>
              </p:cNvSpPr>
              <p:nvPr/>
            </p:nvSpPr>
            <p:spPr bwMode="auto">
              <a:xfrm>
                <a:off x="2161" y="2721"/>
                <a:ext cx="352" cy="184"/>
              </a:xfrm>
              <a:prstGeom prst="triangle">
                <a:avLst>
                  <a:gd name="adj" fmla="val 50000"/>
                </a:avLst>
              </a:prstGeom>
              <a:solidFill>
                <a:srgbClr val="006600"/>
              </a:solidFill>
              <a:ln w="9525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449" name="Text Box 46"/>
            <p:cNvSpPr txBox="1">
              <a:spLocks noChangeArrowheads="1"/>
            </p:cNvSpPr>
            <p:nvPr/>
          </p:nvSpPr>
          <p:spPr bwMode="auto">
            <a:xfrm>
              <a:off x="2289" y="2489"/>
              <a:ext cx="2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b="1">
                  <a:solidFill>
                    <a:srgbClr val="CC0099"/>
                  </a:solidFill>
                </a:rPr>
                <a:t>H</a:t>
              </a:r>
            </a:p>
          </p:txBody>
        </p:sp>
        <p:sp>
          <p:nvSpPr>
            <p:cNvPr id="60450" name="Text Box 47"/>
            <p:cNvSpPr txBox="1">
              <a:spLocks noChangeArrowheads="1"/>
            </p:cNvSpPr>
            <p:nvPr/>
          </p:nvSpPr>
          <p:spPr bwMode="auto">
            <a:xfrm>
              <a:off x="3089" y="2489"/>
              <a:ext cx="4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b="1">
                  <a:solidFill>
                    <a:srgbClr val="FF33CC"/>
                  </a:solidFill>
                </a:rPr>
                <a:t>-</a:t>
              </a:r>
              <a:r>
                <a:rPr lang="en-US" sz="2000" b="1">
                  <a:solidFill>
                    <a:srgbClr val="CC0099"/>
                  </a:solidFill>
                </a:rPr>
                <a:t>TS</a:t>
              </a:r>
            </a:p>
          </p:txBody>
        </p:sp>
      </p:grpSp>
      <p:pic>
        <p:nvPicPr>
          <p:cNvPr id="60432" name="Picture 49" descr="DCM_461_clu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1101725"/>
            <a:ext cx="1847850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1270000" y="4330700"/>
            <a:ext cx="381000" cy="400050"/>
          </a:xfrm>
          <a:prstGeom prst="rect">
            <a:avLst/>
          </a:prstGeom>
          <a:solidFill>
            <a:schemeClr val="accent3"/>
          </a:solidFill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/>
              <a:t>H</a:t>
            </a:r>
          </a:p>
        </p:txBody>
      </p:sp>
      <p:grpSp>
        <p:nvGrpSpPr>
          <p:cNvPr id="9" name="Group 48"/>
          <p:cNvGrpSpPr>
            <a:grpSpLocks/>
          </p:cNvGrpSpPr>
          <p:nvPr/>
        </p:nvGrpSpPr>
        <p:grpSpPr bwMode="auto">
          <a:xfrm>
            <a:off x="1422400" y="4787900"/>
            <a:ext cx="6899275" cy="1289050"/>
            <a:chOff x="1422400" y="4787900"/>
            <a:chExt cx="6899275" cy="1289050"/>
          </a:xfrm>
        </p:grpSpPr>
        <p:grpSp>
          <p:nvGrpSpPr>
            <p:cNvPr id="60435" name="Group 43"/>
            <p:cNvGrpSpPr>
              <a:grpSpLocks/>
            </p:cNvGrpSpPr>
            <p:nvPr/>
          </p:nvGrpSpPr>
          <p:grpSpPr bwMode="auto">
            <a:xfrm>
              <a:off x="1422400" y="4848225"/>
              <a:ext cx="6899275" cy="1228725"/>
              <a:chOff x="1422400" y="4848225"/>
              <a:chExt cx="6899275" cy="1228725"/>
            </a:xfrm>
          </p:grpSpPr>
          <p:grpSp>
            <p:nvGrpSpPr>
              <p:cNvPr id="60437" name="Group 50"/>
              <p:cNvGrpSpPr>
                <a:grpSpLocks/>
              </p:cNvGrpSpPr>
              <p:nvPr/>
            </p:nvGrpSpPr>
            <p:grpSpPr bwMode="auto">
              <a:xfrm>
                <a:off x="1490663" y="4848225"/>
                <a:ext cx="6831012" cy="1228725"/>
                <a:chOff x="939" y="3038"/>
                <a:chExt cx="4303" cy="774"/>
              </a:xfrm>
            </p:grpSpPr>
            <p:graphicFrame>
              <p:nvGraphicFramePr>
                <p:cNvPr id="60418" name="Object 2"/>
                <p:cNvGraphicFramePr>
                  <a:graphicFrameLocks noChangeAspect="1"/>
                </p:cNvGraphicFramePr>
                <p:nvPr/>
              </p:nvGraphicFramePr>
              <p:xfrm>
                <a:off x="939" y="3038"/>
                <a:ext cx="1623" cy="45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8279" name="Equation" r:id="rId7" imgW="2438796" imgH="724297" progId="Equation.3">
                        <p:embed/>
                      </p:oleObj>
                    </mc:Choice>
                    <mc:Fallback>
                      <p:oleObj name="Equation" r:id="rId7" imgW="2438796" imgH="724297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39" y="3038"/>
                              <a:ext cx="1623" cy="45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8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60439" name="Group 7"/>
                <p:cNvGrpSpPr>
                  <a:grpSpLocks/>
                </p:cNvGrpSpPr>
                <p:nvPr/>
              </p:nvGrpSpPr>
              <p:grpSpPr bwMode="auto">
                <a:xfrm>
                  <a:off x="2225" y="3165"/>
                  <a:ext cx="3017" cy="231"/>
                  <a:chOff x="2254" y="3229"/>
                  <a:chExt cx="3017" cy="231"/>
                </a:xfrm>
              </p:grpSpPr>
              <p:sp>
                <p:nvSpPr>
                  <p:cNvPr id="60446" name="Freeform 8"/>
                  <p:cNvSpPr>
                    <a:spLocks/>
                  </p:cNvSpPr>
                  <p:nvPr/>
                </p:nvSpPr>
                <p:spPr bwMode="auto">
                  <a:xfrm>
                    <a:off x="2254" y="3276"/>
                    <a:ext cx="371" cy="72"/>
                  </a:xfrm>
                  <a:custGeom>
                    <a:avLst/>
                    <a:gdLst>
                      <a:gd name="T0" fmla="*/ 0 w 522"/>
                      <a:gd name="T1" fmla="*/ 0 h 168"/>
                      <a:gd name="T2" fmla="*/ 0 w 522"/>
                      <a:gd name="T3" fmla="*/ 0 h 168"/>
                      <a:gd name="T4" fmla="*/ 1 w 522"/>
                      <a:gd name="T5" fmla="*/ 0 h 168"/>
                      <a:gd name="T6" fmla="*/ 0 60000 65536"/>
                      <a:gd name="T7" fmla="*/ 0 60000 65536"/>
                      <a:gd name="T8" fmla="*/ 0 60000 65536"/>
                      <a:gd name="T9" fmla="*/ 0 w 522"/>
                      <a:gd name="T10" fmla="*/ 0 h 168"/>
                      <a:gd name="T11" fmla="*/ 522 w 522"/>
                      <a:gd name="T12" fmla="*/ 168 h 16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522" h="168">
                        <a:moveTo>
                          <a:pt x="0" y="0"/>
                        </a:moveTo>
                        <a:lnTo>
                          <a:pt x="0" y="168"/>
                        </a:lnTo>
                        <a:lnTo>
                          <a:pt x="522" y="168"/>
                        </a:ln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447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2574" y="3229"/>
                    <a:ext cx="2697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eaLnBrk="1" hangingPunct="1"/>
                    <a:r>
                      <a:rPr lang="en-US" sz="1800">
                        <a:latin typeface="Times New Roman" charset="0"/>
                      </a:rPr>
                      <a:t>Total enthalpy at fixed constraint topology</a:t>
                    </a:r>
                  </a:p>
                </p:txBody>
              </p:sp>
            </p:grpSp>
            <p:grpSp>
              <p:nvGrpSpPr>
                <p:cNvPr id="60440" name="Group 10"/>
                <p:cNvGrpSpPr>
                  <a:grpSpLocks/>
                </p:cNvGrpSpPr>
                <p:nvPr/>
              </p:nvGrpSpPr>
              <p:grpSpPr bwMode="auto">
                <a:xfrm>
                  <a:off x="1683" y="3250"/>
                  <a:ext cx="3482" cy="371"/>
                  <a:chOff x="1712" y="3314"/>
                  <a:chExt cx="3482" cy="371"/>
                </a:xfrm>
              </p:grpSpPr>
              <p:sp>
                <p:nvSpPr>
                  <p:cNvPr id="60444" name="Freeform 11"/>
                  <p:cNvSpPr>
                    <a:spLocks/>
                  </p:cNvSpPr>
                  <p:nvPr/>
                </p:nvSpPr>
                <p:spPr bwMode="auto">
                  <a:xfrm>
                    <a:off x="1712" y="3314"/>
                    <a:ext cx="374" cy="252"/>
                  </a:xfrm>
                  <a:custGeom>
                    <a:avLst/>
                    <a:gdLst>
                      <a:gd name="T0" fmla="*/ 0 w 228"/>
                      <a:gd name="T1" fmla="*/ 0 h 228"/>
                      <a:gd name="T2" fmla="*/ 0 w 228"/>
                      <a:gd name="T3" fmla="*/ 5071 h 228"/>
                      <a:gd name="T4" fmla="*/ 1049053533 w 228"/>
                      <a:gd name="T5" fmla="*/ 5071 h 228"/>
                      <a:gd name="T6" fmla="*/ 0 60000 65536"/>
                      <a:gd name="T7" fmla="*/ 0 60000 65536"/>
                      <a:gd name="T8" fmla="*/ 0 60000 65536"/>
                      <a:gd name="T9" fmla="*/ 0 w 228"/>
                      <a:gd name="T10" fmla="*/ 0 h 228"/>
                      <a:gd name="T11" fmla="*/ 228 w 228"/>
                      <a:gd name="T12" fmla="*/ 228 h 22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28" h="228">
                        <a:moveTo>
                          <a:pt x="0" y="0"/>
                        </a:moveTo>
                        <a:lnTo>
                          <a:pt x="0" y="228"/>
                        </a:lnTo>
                        <a:lnTo>
                          <a:pt x="228" y="228"/>
                        </a:ln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445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2038" y="3433"/>
                    <a:ext cx="3156" cy="25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eaLnBrk="1" hangingPunct="1"/>
                    <a:r>
                      <a:rPr lang="en-US" sz="1800">
                        <a:latin typeface="Times New Roman" charset="0"/>
                      </a:rPr>
                      <a:t>Total pure entropy. Conformational degeneracy = </a:t>
                    </a:r>
                    <a:r>
                      <a:rPr lang="en-US" sz="2000">
                        <a:latin typeface="Times New Roman" charset="0"/>
                      </a:rPr>
                      <a:t>e</a:t>
                    </a:r>
                    <a:r>
                      <a:rPr lang="en-US" sz="2000" baseline="30000">
                        <a:latin typeface="Times New Roman" charset="0"/>
                        <a:sym typeface="Symbol" charset="0"/>
                      </a:rPr>
                      <a:t></a:t>
                    </a:r>
                    <a:endParaRPr lang="en-US" sz="200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60441" name="Group 13"/>
                <p:cNvGrpSpPr>
                  <a:grpSpLocks/>
                </p:cNvGrpSpPr>
                <p:nvPr/>
              </p:nvGrpSpPr>
              <p:grpSpPr bwMode="auto">
                <a:xfrm>
                  <a:off x="1343" y="3530"/>
                  <a:ext cx="3844" cy="282"/>
                  <a:chOff x="1372" y="3594"/>
                  <a:chExt cx="3844" cy="282"/>
                </a:xfrm>
              </p:grpSpPr>
              <p:sp>
                <p:nvSpPr>
                  <p:cNvPr id="60442" name="Freeform 14"/>
                  <p:cNvSpPr>
                    <a:spLocks/>
                  </p:cNvSpPr>
                  <p:nvPr/>
                </p:nvSpPr>
                <p:spPr bwMode="auto">
                  <a:xfrm>
                    <a:off x="1372" y="3594"/>
                    <a:ext cx="349" cy="174"/>
                  </a:xfrm>
                  <a:custGeom>
                    <a:avLst/>
                    <a:gdLst>
                      <a:gd name="T0" fmla="*/ 0 w 228"/>
                      <a:gd name="T1" fmla="*/ 0 h 228"/>
                      <a:gd name="T2" fmla="*/ 0 w 228"/>
                      <a:gd name="T3" fmla="*/ 2 h 228"/>
                      <a:gd name="T4" fmla="*/ 122808692 w 228"/>
                      <a:gd name="T5" fmla="*/ 2 h 228"/>
                      <a:gd name="T6" fmla="*/ 0 60000 65536"/>
                      <a:gd name="T7" fmla="*/ 0 60000 65536"/>
                      <a:gd name="T8" fmla="*/ 0 60000 65536"/>
                      <a:gd name="T9" fmla="*/ 0 w 228"/>
                      <a:gd name="T10" fmla="*/ 0 h 228"/>
                      <a:gd name="T11" fmla="*/ 228 w 228"/>
                      <a:gd name="T12" fmla="*/ 228 h 22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28" h="228">
                        <a:moveTo>
                          <a:pt x="0" y="0"/>
                        </a:moveTo>
                        <a:lnTo>
                          <a:pt x="0" y="228"/>
                        </a:lnTo>
                        <a:lnTo>
                          <a:pt x="228" y="228"/>
                        </a:ln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443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1690" y="3645"/>
                    <a:ext cx="3526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eaLnBrk="1" hangingPunct="1"/>
                    <a:r>
                      <a:rPr lang="en-US" sz="1800">
                        <a:latin typeface="Times New Roman" charset="0"/>
                      </a:rPr>
                      <a:t>Sum over all topologically distinct mechanical frameworks</a:t>
                    </a:r>
                  </a:p>
                </p:txBody>
              </p:sp>
            </p:grpSp>
          </p:grpSp>
          <p:sp>
            <p:nvSpPr>
              <p:cNvPr id="43" name="TextBox 42"/>
              <p:cNvSpPr txBox="1"/>
              <p:nvPr/>
            </p:nvSpPr>
            <p:spPr>
              <a:xfrm>
                <a:off x="1422400" y="4889500"/>
                <a:ext cx="381000" cy="461963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dirty="0">
                    <a:latin typeface="Times New Roman" charset="0"/>
                    <a:cs typeface="Times New Roman" charset="0"/>
                  </a:rPr>
                  <a:t>Z</a:t>
                </a: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3098800" y="4787900"/>
              <a:ext cx="979488" cy="369888"/>
            </a:xfrm>
            <a:prstGeom prst="rect">
              <a:avLst/>
            </a:prstGeom>
            <a:solidFill>
              <a:schemeClr val="accent3"/>
            </a:solidFill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i="1">
                  <a:latin typeface="Times New Roman" charset="0"/>
                  <a:cs typeface="Times New Roman" charset="0"/>
                </a:rPr>
                <a:t>-βH(F)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653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3-06 at 3.37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76" y="1079670"/>
            <a:ext cx="8814751" cy="31408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27106" y="6274715"/>
            <a:ext cx="5157372" cy="379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en-US" sz="1600" b="1" kern="0" dirty="0">
                <a:solidFill>
                  <a:sysClr val="windowText" lastClr="000000"/>
                </a:solidFill>
              </a:rPr>
              <a:t>Jacobs &amp; </a:t>
            </a:r>
            <a:r>
              <a:rPr lang="en-US" sz="1600" b="1" kern="0" dirty="0" err="1">
                <a:solidFill>
                  <a:sysClr val="windowText" lastClr="000000"/>
                </a:solidFill>
              </a:rPr>
              <a:t>Dallakyan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(2005) </a:t>
            </a:r>
            <a:r>
              <a:rPr lang="en-US" sz="1600" b="1" i="1" kern="0" dirty="0">
                <a:solidFill>
                  <a:sysClr val="windowText" lastClr="000000"/>
                </a:solidFill>
              </a:rPr>
              <a:t>Biophysical J.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88:903</a:t>
            </a:r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0" y="1"/>
            <a:ext cx="9144000" cy="90001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Free Energy Decomposition Scheme</a:t>
            </a:r>
            <a:endParaRPr lang="en-US" sz="2400" b="1" dirty="0">
              <a:solidFill>
                <a:srgbClr val="FFFFFF"/>
              </a:solidFill>
            </a:endParaRPr>
          </a:p>
          <a:p>
            <a:pPr algn="ctr">
              <a:spcBef>
                <a:spcPts val="400"/>
              </a:spcBef>
            </a:pPr>
            <a:r>
              <a:rPr lang="en-US" sz="2000" b="1" dirty="0" smtClean="0">
                <a:solidFill>
                  <a:srgbClr val="FFFF00"/>
                </a:solidFill>
                <a:sym typeface="Symbol" charset="0"/>
              </a:rPr>
              <a:t>Native interactions defined by protein structure at atomic resolution</a:t>
            </a:r>
            <a:endParaRPr lang="en-US" sz="2000" b="1" dirty="0">
              <a:solidFill>
                <a:srgbClr val="FFFF0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433176" y="2099488"/>
            <a:ext cx="3621164" cy="1599116"/>
            <a:chOff x="5433176" y="4244733"/>
            <a:chExt cx="3621164" cy="1599116"/>
          </a:xfrm>
        </p:grpSpPr>
        <p:sp>
          <p:nvSpPr>
            <p:cNvPr id="10" name="TextBox 9"/>
            <p:cNvSpPr txBox="1"/>
            <p:nvPr/>
          </p:nvSpPr>
          <p:spPr>
            <a:xfrm>
              <a:off x="5961753" y="4244733"/>
              <a:ext cx="2116598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rgbClr val="FF0000"/>
                  </a:solidFill>
                </a:rPr>
                <a:t>e</a:t>
              </a:r>
              <a:r>
                <a:rPr lang="en-US" sz="1600" b="1" dirty="0" err="1" smtClean="0">
                  <a:solidFill>
                    <a:srgbClr val="FF0000"/>
                  </a:solidFill>
                </a:rPr>
                <a:t>nv</a:t>
              </a:r>
              <a:r>
                <a:rPr lang="en-US" sz="1600" b="1" dirty="0" smtClean="0">
                  <a:solidFill>
                    <a:srgbClr val="FF0000"/>
                  </a:solidFill>
                </a:rPr>
                <a:t> = environment that depends on local geometry and local chemistry.</a:t>
              </a:r>
              <a:endParaRPr lang="en-US" sz="1600" b="1" dirty="0">
                <a:solidFill>
                  <a:srgbClr val="FF0000"/>
                </a:solidFill>
              </a:endParaRPr>
            </a:p>
            <a:p>
              <a:pPr algn="ctr">
                <a:spcBef>
                  <a:spcPts val="1200"/>
                </a:spcBef>
              </a:pPr>
              <a:r>
                <a:rPr lang="en-US" sz="1600" b="1" dirty="0" smtClean="0">
                  <a:solidFill>
                    <a:srgbClr val="FF0000"/>
                  </a:solidFill>
                </a:rPr>
                <a:t>(E</a:t>
              </a:r>
              <a:r>
                <a:rPr lang="en-US" sz="1600" b="1" baseline="-25000" dirty="0" smtClean="0">
                  <a:solidFill>
                    <a:srgbClr val="FF0000"/>
                  </a:solidFill>
                </a:rPr>
                <a:t>h</a:t>
              </a:r>
              <a:r>
                <a:rPr lang="en-US" sz="1600" b="1" dirty="0" smtClean="0">
                  <a:solidFill>
                    <a:srgbClr val="FF0000"/>
                  </a:solidFill>
                </a:rPr>
                <a:t>, </a:t>
              </a:r>
              <a:r>
                <a:rPr lang="en-US" sz="2000" b="1" dirty="0" err="1" smtClean="0">
                  <a:solidFill>
                    <a:srgbClr val="FF0000"/>
                  </a:solidFill>
                  <a:latin typeface="Symbol" charset="2"/>
                  <a:cs typeface="Symbol" charset="2"/>
                </a:rPr>
                <a:t>γ</a:t>
              </a:r>
              <a:r>
                <a:rPr lang="en-US" sz="1600" b="1" baseline="-25000" dirty="0" err="1" smtClean="0">
                  <a:solidFill>
                    <a:srgbClr val="FF0000"/>
                  </a:solidFill>
                </a:rPr>
                <a:t>h</a:t>
              </a:r>
              <a:r>
                <a:rPr lang="en-US" sz="1600" b="1" dirty="0" smtClean="0">
                  <a:solidFill>
                    <a:srgbClr val="FF0000"/>
                  </a:solidFill>
                </a:rPr>
                <a:t>)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5433176" y="5608684"/>
              <a:ext cx="493873" cy="235165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7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8560467" y="5608684"/>
              <a:ext cx="493873" cy="235165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7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4" name="Straight Arrow Connector 13"/>
            <p:cNvCxnSpPr>
              <a:endCxn id="11" idx="6"/>
            </p:cNvCxnSpPr>
            <p:nvPr/>
          </p:nvCxnSpPr>
          <p:spPr bwMode="auto">
            <a:xfrm flipH="1">
              <a:off x="5927049" y="5345331"/>
              <a:ext cx="1110316" cy="38093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Straight Arrow Connector 15"/>
            <p:cNvCxnSpPr>
              <a:endCxn id="12" idx="2"/>
            </p:cNvCxnSpPr>
            <p:nvPr/>
          </p:nvCxnSpPr>
          <p:spPr bwMode="auto">
            <a:xfrm>
              <a:off x="7012979" y="5341312"/>
              <a:ext cx="1547488" cy="38495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3" name="TextBox 12"/>
          <p:cNvSpPr txBox="1"/>
          <p:nvPr/>
        </p:nvSpPr>
        <p:spPr>
          <a:xfrm>
            <a:off x="271242" y="4278159"/>
            <a:ext cx="87664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b="1" dirty="0" smtClean="0">
                <a:solidFill>
                  <a:srgbClr val="800000"/>
                </a:solidFill>
              </a:rPr>
              <a:t>Covalent bonds </a:t>
            </a:r>
            <a:r>
              <a:rPr lang="en-US" b="1" dirty="0">
                <a:solidFill>
                  <a:srgbClr val="800000"/>
                </a:solidFill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Being quenched, no need to assign energy and entropy values. </a:t>
            </a:r>
          </a:p>
          <a:p>
            <a:pPr>
              <a:spcBef>
                <a:spcPts val="900"/>
              </a:spcBef>
            </a:pPr>
            <a:r>
              <a:rPr lang="en-US" b="1" u="sng" dirty="0" smtClean="0">
                <a:solidFill>
                  <a:srgbClr val="800000"/>
                </a:solidFill>
              </a:rPr>
              <a:t>Nat</a:t>
            </a:r>
            <a:r>
              <a:rPr lang="en-US" b="1" dirty="0" smtClean="0">
                <a:solidFill>
                  <a:srgbClr val="800000"/>
                </a:solidFill>
              </a:rPr>
              <a:t>ive torsions </a:t>
            </a:r>
            <a:r>
              <a:rPr lang="en-US" b="1" dirty="0" smtClean="0">
                <a:solidFill>
                  <a:srgbClr val="800000"/>
                </a:solidFill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Well-packed atoms resemble native representative structure. </a:t>
            </a:r>
          </a:p>
          <a:p>
            <a:pPr>
              <a:spcBef>
                <a:spcPts val="900"/>
              </a:spcBef>
            </a:pPr>
            <a:r>
              <a:rPr lang="en-US" b="1" u="sng" dirty="0" smtClean="0">
                <a:solidFill>
                  <a:srgbClr val="800000"/>
                </a:solidFill>
              </a:rPr>
              <a:t>Dis</a:t>
            </a:r>
            <a:r>
              <a:rPr lang="en-US" b="1" dirty="0" smtClean="0">
                <a:solidFill>
                  <a:srgbClr val="800000"/>
                </a:solidFill>
              </a:rPr>
              <a:t>ordered torsions </a:t>
            </a:r>
            <a:r>
              <a:rPr lang="en-US" b="1" dirty="0" smtClean="0">
                <a:solidFill>
                  <a:srgbClr val="800000"/>
                </a:solidFill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Disrupts atomic packing in native representative structure. </a:t>
            </a:r>
          </a:p>
          <a:p>
            <a:pPr>
              <a:spcBef>
                <a:spcPts val="900"/>
              </a:spcBef>
            </a:pPr>
            <a:r>
              <a:rPr lang="en-US" b="1" dirty="0" err="1" smtClean="0">
                <a:solidFill>
                  <a:srgbClr val="800000"/>
                </a:solidFill>
              </a:rPr>
              <a:t>Intramolecular</a:t>
            </a:r>
            <a:r>
              <a:rPr lang="en-US" b="1" dirty="0" smtClean="0">
                <a:solidFill>
                  <a:srgbClr val="800000"/>
                </a:solidFill>
              </a:rPr>
              <a:t> H-bonds </a:t>
            </a:r>
            <a:r>
              <a:rPr lang="en-US" b="1" dirty="0" smtClean="0">
                <a:solidFill>
                  <a:srgbClr val="800000"/>
                </a:solidFill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Drives protein to the native representative structure. </a:t>
            </a:r>
          </a:p>
          <a:p>
            <a:pPr>
              <a:spcBef>
                <a:spcPts val="900"/>
              </a:spcBef>
            </a:pPr>
            <a:r>
              <a:rPr lang="en-US" b="1" dirty="0" smtClean="0">
                <a:solidFill>
                  <a:srgbClr val="800000"/>
                </a:solidFill>
              </a:rPr>
              <a:t>Solvent H-bonds </a:t>
            </a:r>
            <a:r>
              <a:rPr lang="en-US" b="1" dirty="0" smtClean="0">
                <a:solidFill>
                  <a:srgbClr val="800000"/>
                </a:solidFill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ym typeface="Wingdings"/>
              </a:rPr>
              <a:t>H-bonds forming to mobile solvent do not restrict conformation.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10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Microenvironments Modify H-bond Characteristics</a:t>
            </a:r>
            <a:endParaRPr lang="en-US" sz="2400" b="1" dirty="0">
              <a:solidFill>
                <a:srgbClr val="FFFFFF"/>
              </a:solidFill>
            </a:endParaRPr>
          </a:p>
          <a:p>
            <a:pPr algn="ctr">
              <a:spcBef>
                <a:spcPts val="400"/>
              </a:spcBef>
            </a:pPr>
            <a:r>
              <a:rPr lang="en-US" sz="2000" b="1" dirty="0" smtClean="0">
                <a:solidFill>
                  <a:srgbClr val="FFFF00"/>
                </a:solidFill>
                <a:sym typeface="Symbol" charset="0"/>
              </a:rPr>
              <a:t>Modeling the </a:t>
            </a:r>
            <a:r>
              <a:rPr lang="en-US" sz="2000" b="1" dirty="0">
                <a:solidFill>
                  <a:srgbClr val="FFFF00"/>
                </a:solidFill>
                <a:sym typeface="Symbol" charset="0"/>
              </a:rPr>
              <a:t>strength of </a:t>
            </a:r>
            <a:r>
              <a:rPr lang="en-US" sz="2000" b="1" dirty="0" smtClean="0">
                <a:solidFill>
                  <a:srgbClr val="FFFF00"/>
                </a:solidFill>
                <a:sym typeface="Symbol" charset="0"/>
              </a:rPr>
              <a:t>an </a:t>
            </a:r>
            <a:r>
              <a:rPr lang="en-US" sz="2000" b="1" dirty="0" err="1" smtClean="0">
                <a:solidFill>
                  <a:srgbClr val="FFFF00"/>
                </a:solidFill>
                <a:sym typeface="Symbol" charset="0"/>
              </a:rPr>
              <a:t>intramolecular</a:t>
            </a:r>
            <a:r>
              <a:rPr lang="en-US" sz="2000" b="1" dirty="0" smtClean="0">
                <a:solidFill>
                  <a:srgbClr val="FFFF00"/>
                </a:solidFill>
                <a:sym typeface="Symbol" charset="0"/>
              </a:rPr>
              <a:t> H-bond</a:t>
            </a:r>
            <a:endParaRPr lang="en-US" sz="2000" b="1" dirty="0">
              <a:solidFill>
                <a:srgbClr val="FFFF00"/>
              </a:solidFill>
            </a:endParaRPr>
          </a:p>
        </p:txBody>
      </p:sp>
      <p:cxnSp>
        <p:nvCxnSpPr>
          <p:cNvPr id="53251" name="Straight Connector 16"/>
          <p:cNvCxnSpPr>
            <a:cxnSpLocks noChangeShapeType="1"/>
          </p:cNvCxnSpPr>
          <p:nvPr/>
        </p:nvCxnSpPr>
        <p:spPr bwMode="auto">
          <a:xfrm rot="5400000">
            <a:off x="-203200" y="4140200"/>
            <a:ext cx="4813300" cy="127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 type="stealth" w="lg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52" name="Text Box 37"/>
          <p:cNvSpPr txBox="1">
            <a:spLocks noChangeArrowheads="1"/>
          </p:cNvSpPr>
          <p:nvPr/>
        </p:nvSpPr>
        <p:spPr bwMode="auto">
          <a:xfrm>
            <a:off x="1663700" y="1562100"/>
            <a:ext cx="558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 b="1"/>
              <a:t>V</a:t>
            </a:r>
          </a:p>
        </p:txBody>
      </p:sp>
      <p:sp>
        <p:nvSpPr>
          <p:cNvPr id="13" name="Freeform 12"/>
          <p:cNvSpPr/>
          <p:nvPr/>
        </p:nvSpPr>
        <p:spPr bwMode="auto">
          <a:xfrm>
            <a:off x="1612900" y="3892550"/>
            <a:ext cx="1206500" cy="2560638"/>
          </a:xfrm>
          <a:custGeom>
            <a:avLst/>
            <a:gdLst>
              <a:gd name="connsiteX0" fmla="*/ 0 w 3838575"/>
              <a:gd name="connsiteY0" fmla="*/ 0 h 1114425"/>
              <a:gd name="connsiteX1" fmla="*/ 1857375 w 3838575"/>
              <a:gd name="connsiteY1" fmla="*/ 1114425 h 1114425"/>
              <a:gd name="connsiteX2" fmla="*/ 3838575 w 3838575"/>
              <a:gd name="connsiteY2" fmla="*/ 0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8575" h="1114425">
                <a:moveTo>
                  <a:pt x="0" y="0"/>
                </a:moveTo>
                <a:cubicBezTo>
                  <a:pt x="608806" y="557212"/>
                  <a:pt x="1217613" y="1114425"/>
                  <a:pt x="1857375" y="1114425"/>
                </a:cubicBezTo>
                <a:cubicBezTo>
                  <a:pt x="2497137" y="1114425"/>
                  <a:pt x="3167856" y="557212"/>
                  <a:pt x="3838575" y="0"/>
                </a:cubicBez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Freeform 23"/>
          <p:cNvSpPr/>
          <p:nvPr/>
        </p:nvSpPr>
        <p:spPr bwMode="auto">
          <a:xfrm>
            <a:off x="1222375" y="3302000"/>
            <a:ext cx="2009775" cy="2557463"/>
          </a:xfrm>
          <a:custGeom>
            <a:avLst/>
            <a:gdLst>
              <a:gd name="connsiteX0" fmla="*/ 0 w 3838575"/>
              <a:gd name="connsiteY0" fmla="*/ 0 h 1114425"/>
              <a:gd name="connsiteX1" fmla="*/ 1857375 w 3838575"/>
              <a:gd name="connsiteY1" fmla="*/ 1114425 h 1114425"/>
              <a:gd name="connsiteX2" fmla="*/ 3838575 w 3838575"/>
              <a:gd name="connsiteY2" fmla="*/ 0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8575" h="1114425">
                <a:moveTo>
                  <a:pt x="0" y="0"/>
                </a:moveTo>
                <a:cubicBezTo>
                  <a:pt x="608806" y="557212"/>
                  <a:pt x="1217613" y="1114425"/>
                  <a:pt x="1857375" y="1114425"/>
                </a:cubicBezTo>
                <a:cubicBezTo>
                  <a:pt x="2497137" y="1114425"/>
                  <a:pt x="3167856" y="557212"/>
                  <a:pt x="3838575" y="0"/>
                </a:cubicBezTo>
              </a:path>
            </a:pathLst>
          </a:cu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Freeform 24"/>
          <p:cNvSpPr/>
          <p:nvPr/>
        </p:nvSpPr>
        <p:spPr bwMode="auto">
          <a:xfrm>
            <a:off x="641350" y="2493963"/>
            <a:ext cx="3222625" cy="2566987"/>
          </a:xfrm>
          <a:custGeom>
            <a:avLst/>
            <a:gdLst>
              <a:gd name="connsiteX0" fmla="*/ 0 w 3838575"/>
              <a:gd name="connsiteY0" fmla="*/ 0 h 1114425"/>
              <a:gd name="connsiteX1" fmla="*/ 1857375 w 3838575"/>
              <a:gd name="connsiteY1" fmla="*/ 1114425 h 1114425"/>
              <a:gd name="connsiteX2" fmla="*/ 3838575 w 3838575"/>
              <a:gd name="connsiteY2" fmla="*/ 0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8575" h="1114425">
                <a:moveTo>
                  <a:pt x="0" y="0"/>
                </a:moveTo>
                <a:cubicBezTo>
                  <a:pt x="608806" y="557212"/>
                  <a:pt x="1217613" y="1114425"/>
                  <a:pt x="1857375" y="1114425"/>
                </a:cubicBezTo>
                <a:cubicBezTo>
                  <a:pt x="2497137" y="1114425"/>
                  <a:pt x="3167856" y="557212"/>
                  <a:pt x="3838575" y="0"/>
                </a:cubicBezTo>
              </a:path>
            </a:pathLst>
          </a:custGeom>
          <a:ln w="28575">
            <a:solidFill>
              <a:srgbClr val="378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Freeform 25"/>
          <p:cNvSpPr/>
          <p:nvPr/>
        </p:nvSpPr>
        <p:spPr bwMode="auto">
          <a:xfrm>
            <a:off x="152400" y="1282700"/>
            <a:ext cx="4192588" cy="2471738"/>
          </a:xfrm>
          <a:custGeom>
            <a:avLst/>
            <a:gdLst>
              <a:gd name="connsiteX0" fmla="*/ 0 w 3838575"/>
              <a:gd name="connsiteY0" fmla="*/ 0 h 1114425"/>
              <a:gd name="connsiteX1" fmla="*/ 1857375 w 3838575"/>
              <a:gd name="connsiteY1" fmla="*/ 1114425 h 1114425"/>
              <a:gd name="connsiteX2" fmla="*/ 3838575 w 3838575"/>
              <a:gd name="connsiteY2" fmla="*/ 0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8575" h="1114425">
                <a:moveTo>
                  <a:pt x="0" y="0"/>
                </a:moveTo>
                <a:cubicBezTo>
                  <a:pt x="608806" y="557212"/>
                  <a:pt x="1217613" y="1114425"/>
                  <a:pt x="1857375" y="1114425"/>
                </a:cubicBezTo>
                <a:cubicBezTo>
                  <a:pt x="2497137" y="1114425"/>
                  <a:pt x="3167856" y="557212"/>
                  <a:pt x="3838575" y="0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53257" name="Straight Connector 45"/>
          <p:cNvCxnSpPr>
            <a:cxnSpLocks noChangeShapeType="1"/>
          </p:cNvCxnSpPr>
          <p:nvPr/>
        </p:nvCxnSpPr>
        <p:spPr bwMode="auto">
          <a:xfrm>
            <a:off x="177800" y="2209800"/>
            <a:ext cx="410210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58" name="TextBox 46"/>
          <p:cNvSpPr txBox="1">
            <a:spLocks noChangeArrowheads="1"/>
          </p:cNvSpPr>
          <p:nvPr/>
        </p:nvSpPr>
        <p:spPr bwMode="auto">
          <a:xfrm>
            <a:off x="465489" y="1151778"/>
            <a:ext cx="35021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 b="1" dirty="0" smtClean="0"/>
              <a:t>H-bond strength is highly variable</a:t>
            </a:r>
            <a:endParaRPr lang="en-US" sz="1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842027" y="1156705"/>
            <a:ext cx="4082268" cy="1931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H-bond energy function used is from:</a:t>
            </a:r>
          </a:p>
          <a:p>
            <a:r>
              <a:rPr lang="en-US" sz="1600" dirty="0" smtClean="0"/>
              <a:t>B.I. </a:t>
            </a:r>
            <a:r>
              <a:rPr lang="en-US" sz="1600" dirty="0" err="1" smtClean="0"/>
              <a:t>Dahiyat</a:t>
            </a:r>
            <a:r>
              <a:rPr lang="en-US" sz="1600" dirty="0"/>
              <a:t>, </a:t>
            </a:r>
            <a:r>
              <a:rPr lang="en-US" sz="1600" dirty="0" smtClean="0"/>
              <a:t>D.B</a:t>
            </a:r>
            <a:r>
              <a:rPr lang="en-US" sz="1600" dirty="0"/>
              <a:t>. </a:t>
            </a:r>
            <a:r>
              <a:rPr lang="en-US" sz="1600" dirty="0" smtClean="0"/>
              <a:t>Gordon </a:t>
            </a:r>
            <a:r>
              <a:rPr lang="en-US" sz="1600" dirty="0"/>
              <a:t>and </a:t>
            </a:r>
            <a:r>
              <a:rPr lang="en-US" sz="1600" dirty="0" smtClean="0"/>
              <a:t>S.L</a:t>
            </a:r>
            <a:r>
              <a:rPr lang="en-US" sz="1600" dirty="0"/>
              <a:t>. Mayo. </a:t>
            </a:r>
            <a:r>
              <a:rPr lang="en-US" sz="1600" dirty="0" smtClean="0"/>
              <a:t>Protein </a:t>
            </a:r>
            <a:r>
              <a:rPr lang="en-US" sz="1600" dirty="0"/>
              <a:t>Sci. 6:1333–</a:t>
            </a:r>
            <a:r>
              <a:rPr lang="en-US" sz="1600" dirty="0" smtClean="0"/>
              <a:t>1337 </a:t>
            </a:r>
            <a:r>
              <a:rPr lang="en-US" sz="1600" dirty="0"/>
              <a:t>(1997</a:t>
            </a:r>
            <a:r>
              <a:rPr lang="en-US" sz="1600" dirty="0" smtClean="0"/>
              <a:t>). </a:t>
            </a:r>
            <a:endParaRPr lang="en-US" sz="1600" dirty="0"/>
          </a:p>
          <a:p>
            <a:pPr>
              <a:spcBef>
                <a:spcPts val="900"/>
              </a:spcBef>
            </a:pPr>
            <a:r>
              <a:rPr lang="en-US" sz="1600" dirty="0" smtClean="0"/>
              <a:t>Use the native protein structure (e.g. from x-ray crystal structure) to identify geometry, and apply the H-bond energy function that depends on both geometry and chemistry. 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206959" y="4065668"/>
            <a:ext cx="4562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800000"/>
                </a:solidFill>
              </a:rPr>
              <a:t>Model entropy as a linear function of energy:</a:t>
            </a:r>
            <a:endParaRPr lang="en-US" sz="1600" b="1" dirty="0">
              <a:solidFill>
                <a:srgbClr val="8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882923" y="3069536"/>
            <a:ext cx="3231670" cy="493713"/>
            <a:chOff x="4882923" y="3066610"/>
            <a:chExt cx="3231670" cy="493713"/>
          </a:xfrm>
        </p:grpSpPr>
        <p:graphicFrame>
          <p:nvGraphicFramePr>
            <p:cNvPr id="27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65824811"/>
                </p:ext>
              </p:extLst>
            </p:nvPr>
          </p:nvGraphicFramePr>
          <p:xfrm>
            <a:off x="4882923" y="3066610"/>
            <a:ext cx="727075" cy="493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115" name="Equation" r:id="rId4" imgW="317500" imgH="215900" progId="Equation.3">
                    <p:embed/>
                  </p:oleObj>
                </mc:Choice>
                <mc:Fallback>
                  <p:oleObj name="Equation" r:id="rId4" imgW="3175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882923" y="3066610"/>
                          <a:ext cx="727075" cy="4937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TextBox 30"/>
            <p:cNvSpPr txBox="1"/>
            <p:nvPr/>
          </p:nvSpPr>
          <p:spPr>
            <a:xfrm>
              <a:off x="5511897" y="3118567"/>
              <a:ext cx="26026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Energy of the h-</a:t>
              </a:r>
              <a:r>
                <a:rPr lang="en-US" sz="1600" dirty="0" err="1" smtClean="0"/>
                <a:t>th</a:t>
              </a:r>
              <a:r>
                <a:rPr lang="en-US" sz="1600" dirty="0" smtClean="0"/>
                <a:t> H-bond.</a:t>
              </a:r>
              <a:endParaRPr lang="en-US" sz="16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897847" y="5230359"/>
            <a:ext cx="3963442" cy="901604"/>
            <a:chOff x="4897847" y="4983441"/>
            <a:chExt cx="3963442" cy="901604"/>
          </a:xfrm>
        </p:grpSpPr>
        <p:sp>
          <p:nvSpPr>
            <p:cNvPr id="32" name="TextBox 31"/>
            <p:cNvSpPr txBox="1"/>
            <p:nvPr/>
          </p:nvSpPr>
          <p:spPr>
            <a:xfrm>
              <a:off x="5720201" y="5054048"/>
              <a:ext cx="3141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Maximum gain in pure entropy that can be obtained by breaking the strongest possible H-bond. </a:t>
              </a:r>
              <a:endParaRPr lang="en-US" sz="1600" dirty="0"/>
            </a:p>
          </p:txBody>
        </p:sp>
        <p:graphicFrame>
          <p:nvGraphicFramePr>
            <p:cNvPr id="33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5241584"/>
                </p:ext>
              </p:extLst>
            </p:nvPr>
          </p:nvGraphicFramePr>
          <p:xfrm>
            <a:off x="4897847" y="4983441"/>
            <a:ext cx="930275" cy="465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116" name="Equation" r:id="rId6" imgW="406400" imgH="203200" progId="Equation.3">
                    <p:embed/>
                  </p:oleObj>
                </mc:Choice>
                <mc:Fallback>
                  <p:oleObj name="Equation" r:id="rId6" imgW="4064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897847" y="4983441"/>
                          <a:ext cx="930275" cy="4651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018162"/>
              </p:ext>
            </p:extLst>
          </p:nvPr>
        </p:nvGraphicFramePr>
        <p:xfrm>
          <a:off x="4920589" y="4373980"/>
          <a:ext cx="3140075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17" name="Equation" r:id="rId8" imgW="1371600" imgH="241300" progId="Equation.3">
                  <p:embed/>
                </p:oleObj>
              </mc:Choice>
              <mc:Fallback>
                <p:oleObj name="Equation" r:id="rId8" imgW="1371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20589" y="4373980"/>
                        <a:ext cx="3140075" cy="550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4910757" y="3432204"/>
            <a:ext cx="3691528" cy="493712"/>
            <a:chOff x="4947747" y="3622476"/>
            <a:chExt cx="3691528" cy="493712"/>
          </a:xfrm>
        </p:grpSpPr>
        <p:sp>
          <p:nvSpPr>
            <p:cNvPr id="34" name="TextBox 33"/>
            <p:cNvSpPr txBox="1"/>
            <p:nvPr/>
          </p:nvSpPr>
          <p:spPr>
            <a:xfrm>
              <a:off x="5511897" y="3696919"/>
              <a:ext cx="3127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Pure entropy of the h-</a:t>
              </a:r>
              <a:r>
                <a:rPr lang="en-US" sz="1600" dirty="0" err="1" smtClean="0"/>
                <a:t>th</a:t>
              </a:r>
              <a:r>
                <a:rPr lang="en-US" sz="1600" dirty="0" smtClean="0"/>
                <a:t> H-bond.</a:t>
              </a:r>
              <a:endParaRPr lang="en-US" sz="1600" dirty="0"/>
            </a:p>
          </p:txBody>
        </p:sp>
        <p:graphicFrame>
          <p:nvGraphicFramePr>
            <p:cNvPr id="36" name="Object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83995891"/>
                </p:ext>
              </p:extLst>
            </p:nvPr>
          </p:nvGraphicFramePr>
          <p:xfrm>
            <a:off x="4947747" y="3622476"/>
            <a:ext cx="639762" cy="493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118" name="Equation" r:id="rId10" imgW="279400" imgH="215900" progId="Equation.3">
                    <p:embed/>
                  </p:oleObj>
                </mc:Choice>
                <mc:Fallback>
                  <p:oleObj name="Equation" r:id="rId10" imgW="2794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947747" y="3622476"/>
                          <a:ext cx="639762" cy="4937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10"/>
          <p:cNvGrpSpPr/>
          <p:nvPr/>
        </p:nvGrpSpPr>
        <p:grpSpPr>
          <a:xfrm>
            <a:off x="4842016" y="4856317"/>
            <a:ext cx="3535027" cy="492125"/>
            <a:chOff x="4842016" y="5018057"/>
            <a:chExt cx="3535027" cy="492125"/>
          </a:xfrm>
        </p:grpSpPr>
        <p:graphicFrame>
          <p:nvGraphicFramePr>
            <p:cNvPr id="2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22563628"/>
                </p:ext>
              </p:extLst>
            </p:nvPr>
          </p:nvGraphicFramePr>
          <p:xfrm>
            <a:off x="6719693" y="5018057"/>
            <a:ext cx="1657350" cy="492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119" name="Equation" r:id="rId12" imgW="723900" imgH="215900" progId="Equation.3">
                    <p:embed/>
                  </p:oleObj>
                </mc:Choice>
                <mc:Fallback>
                  <p:oleObj name="Equation" r:id="rId12" imgW="7239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719693" y="5018057"/>
                          <a:ext cx="1657350" cy="492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TextBox 36"/>
            <p:cNvSpPr txBox="1"/>
            <p:nvPr/>
          </p:nvSpPr>
          <p:spPr>
            <a:xfrm>
              <a:off x="4842016" y="5069088"/>
              <a:ext cx="19408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 units of kcal/</a:t>
              </a:r>
              <a:r>
                <a:rPr lang="en-US" sz="1600" dirty="0" err="1" smtClean="0"/>
                <a:t>mol</a:t>
              </a:r>
              <a:r>
                <a:rPr lang="en-US" sz="1600" dirty="0" smtClean="0"/>
                <a:t>:</a:t>
              </a:r>
              <a:endParaRPr lang="en-US" sz="1600" dirty="0"/>
            </a:p>
          </p:txBody>
        </p:sp>
      </p:grpSp>
      <p:sp>
        <p:nvSpPr>
          <p:cNvPr id="2" name="Left Arrow 1"/>
          <p:cNvSpPr/>
          <p:nvPr/>
        </p:nvSpPr>
        <p:spPr bwMode="auto">
          <a:xfrm>
            <a:off x="3583328" y="4156373"/>
            <a:ext cx="623680" cy="192783"/>
          </a:xfrm>
          <a:prstGeom prst="leftArrow">
            <a:avLst/>
          </a:prstGeom>
          <a:solidFill>
            <a:srgbClr val="800000"/>
          </a:solidFill>
          <a:ln w="9525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99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427106" y="6274715"/>
            <a:ext cx="5157372" cy="379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en-US" sz="1600" b="1" kern="0" dirty="0">
                <a:solidFill>
                  <a:sysClr val="windowText" lastClr="000000"/>
                </a:solidFill>
              </a:rPr>
              <a:t>Jacobs &amp; </a:t>
            </a:r>
            <a:r>
              <a:rPr lang="en-US" sz="1600" b="1" kern="0" dirty="0" err="1">
                <a:solidFill>
                  <a:sysClr val="windowText" lastClr="000000"/>
                </a:solidFill>
              </a:rPr>
              <a:t>Dallakyan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(2005) </a:t>
            </a:r>
            <a:r>
              <a:rPr lang="en-US" sz="1600" b="1" i="1" kern="0" dirty="0">
                <a:solidFill>
                  <a:sysClr val="windowText" lastClr="000000"/>
                </a:solidFill>
              </a:rPr>
              <a:t>Biophysical J.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88:903</a:t>
            </a:r>
          </a:p>
        </p:txBody>
      </p:sp>
      <p:sp>
        <p:nvSpPr>
          <p:cNvPr id="4" name="Left Brace 3"/>
          <p:cNvSpPr/>
          <p:nvPr/>
        </p:nvSpPr>
        <p:spPr bwMode="auto">
          <a:xfrm>
            <a:off x="4611305" y="3082247"/>
            <a:ext cx="382220" cy="838371"/>
          </a:xfrm>
          <a:prstGeom prst="leftBrace">
            <a:avLst>
              <a:gd name="adj1" fmla="val 22579"/>
              <a:gd name="adj2" fmla="val 50000"/>
            </a:avLst>
          </a:prstGeom>
          <a:noFill/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99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85211" y="3082247"/>
            <a:ext cx="1072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800000"/>
                </a:solidFill>
              </a:rPr>
              <a:t>depends on</a:t>
            </a:r>
          </a:p>
          <a:p>
            <a:pPr algn="ctr"/>
            <a:r>
              <a:rPr lang="en-US" sz="1600" b="1" dirty="0" smtClean="0">
                <a:solidFill>
                  <a:srgbClr val="800000"/>
                </a:solidFill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2558992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27106" y="6274715"/>
            <a:ext cx="5157372" cy="379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en-US" sz="1600" b="1" kern="0" dirty="0">
                <a:solidFill>
                  <a:sysClr val="windowText" lastClr="000000"/>
                </a:solidFill>
              </a:rPr>
              <a:t>Jacobs &amp; </a:t>
            </a:r>
            <a:r>
              <a:rPr lang="en-US" sz="1600" b="1" kern="0" dirty="0" err="1">
                <a:solidFill>
                  <a:sysClr val="windowText" lastClr="000000"/>
                </a:solidFill>
              </a:rPr>
              <a:t>Dallakyan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(2005) </a:t>
            </a:r>
            <a:r>
              <a:rPr lang="en-US" sz="1600" b="1" i="1" kern="0" dirty="0">
                <a:solidFill>
                  <a:sysClr val="windowText" lastClr="000000"/>
                </a:solidFill>
              </a:rPr>
              <a:t>Biophysical J.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88:903</a:t>
            </a:r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0" y="0"/>
            <a:ext cx="9144000" cy="97593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Partition Function</a:t>
            </a:r>
          </a:p>
          <a:p>
            <a:pPr algn="ctr">
              <a:spcBef>
                <a:spcPts val="400"/>
              </a:spcBef>
            </a:pPr>
            <a:r>
              <a:rPr lang="en-US" sz="2000" b="1" dirty="0">
                <a:solidFill>
                  <a:srgbClr val="FFFF00"/>
                </a:solidFill>
                <a:sym typeface="Symbol" charset="0"/>
              </a:rPr>
              <a:t>Ensemble of all accessible constraint topologies</a:t>
            </a:r>
            <a:endParaRPr lang="en-US" sz="2000" b="1" dirty="0">
              <a:solidFill>
                <a:srgbClr val="FFFF00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446612"/>
              </p:ext>
            </p:extLst>
          </p:nvPr>
        </p:nvGraphicFramePr>
        <p:xfrm>
          <a:off x="147956" y="1100807"/>
          <a:ext cx="8889700" cy="897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12" name="Equation" r:id="rId3" imgW="5143500" imgH="520700" progId="Equation.3">
                  <p:embed/>
                </p:oleObj>
              </mc:Choice>
              <mc:Fallback>
                <p:oleObj name="Equation" r:id="rId3" imgW="51435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956" y="1100807"/>
                        <a:ext cx="8889700" cy="897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342485" y="1793847"/>
            <a:ext cx="8707500" cy="1395872"/>
            <a:chOff x="330155" y="1744531"/>
            <a:chExt cx="8707500" cy="1395872"/>
          </a:xfrm>
        </p:grpSpPr>
        <p:sp>
          <p:nvSpPr>
            <p:cNvPr id="2" name="TextBox 1"/>
            <p:cNvSpPr txBox="1"/>
            <p:nvPr/>
          </p:nvSpPr>
          <p:spPr>
            <a:xfrm>
              <a:off x="6095434" y="2414899"/>
              <a:ext cx="22543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2</a:t>
              </a:r>
              <a:r>
                <a:rPr lang="en-US" baseline="30000" dirty="0" smtClean="0">
                  <a:solidFill>
                    <a:srgbClr val="FF0000"/>
                  </a:solidFill>
                </a:rPr>
                <a:t>N</a:t>
              </a:r>
              <a:r>
                <a:rPr lang="en-US" sz="1200" baseline="30000" dirty="0" smtClean="0">
                  <a:solidFill>
                    <a:srgbClr val="FF0000"/>
                  </a:solidFill>
                </a:rPr>
                <a:t>h  </a:t>
              </a:r>
              <a:r>
                <a:rPr lang="en-US" dirty="0" smtClean="0">
                  <a:solidFill>
                    <a:srgbClr val="FF0000"/>
                  </a:solidFill>
                </a:rPr>
                <a:t>number of terms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63950" y="2414899"/>
              <a:ext cx="22543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2</a:t>
              </a:r>
              <a:r>
                <a:rPr lang="en-US" baseline="30000" dirty="0" smtClean="0">
                  <a:solidFill>
                    <a:srgbClr val="FF0000"/>
                  </a:solidFill>
                </a:rPr>
                <a:t>N</a:t>
              </a:r>
              <a:r>
                <a:rPr lang="en-US" sz="1200" baseline="30000" dirty="0" smtClean="0">
                  <a:solidFill>
                    <a:srgbClr val="FF0000"/>
                  </a:solidFill>
                </a:rPr>
                <a:t>t  </a:t>
              </a:r>
              <a:r>
                <a:rPr lang="en-US" dirty="0" smtClean="0">
                  <a:solidFill>
                    <a:srgbClr val="FF0000"/>
                  </a:solidFill>
                </a:rPr>
                <a:t>number of terms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30155" y="2771071"/>
              <a:ext cx="7815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 </a:t>
              </a:r>
              <a:r>
                <a:rPr lang="en-US" dirty="0" err="1" smtClean="0"/>
                <a:t>N</a:t>
              </a:r>
              <a:r>
                <a:rPr lang="en-US" baseline="-25000" dirty="0" err="1" smtClean="0"/>
                <a:t>t</a:t>
              </a:r>
              <a:r>
                <a:rPr lang="en-US" dirty="0" smtClean="0"/>
                <a:t>=1200 and </a:t>
              </a:r>
              <a:r>
                <a:rPr lang="en-US" dirty="0" err="1" smtClean="0"/>
                <a:t>N</a:t>
              </a:r>
              <a:r>
                <a:rPr lang="en-US" baseline="-25000" dirty="0" err="1" smtClean="0"/>
                <a:t>h</a:t>
              </a:r>
              <a:r>
                <a:rPr lang="en-US" dirty="0" smtClean="0"/>
                <a:t>=400 there would be 2</a:t>
              </a:r>
              <a:r>
                <a:rPr lang="en-US" baseline="30000" dirty="0" smtClean="0"/>
                <a:t>1600</a:t>
              </a:r>
              <a:r>
                <a:rPr lang="en-US" dirty="0" smtClean="0"/>
                <a:t> distinct constraint topologies.</a:t>
              </a:r>
              <a:endParaRPr lang="en-US" dirty="0"/>
            </a:p>
          </p:txBody>
        </p:sp>
        <p:sp>
          <p:nvSpPr>
            <p:cNvPr id="7" name="Right Brace 6"/>
            <p:cNvSpPr/>
            <p:nvPr/>
          </p:nvSpPr>
          <p:spPr bwMode="auto">
            <a:xfrm rot="5400000">
              <a:off x="6855302" y="289631"/>
              <a:ext cx="727451" cy="3637255"/>
            </a:xfrm>
            <a:prstGeom prst="rightBrace">
              <a:avLst>
                <a:gd name="adj1" fmla="val 20197"/>
                <a:gd name="adj2" fmla="val 50000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" name="Right Brace 17"/>
            <p:cNvSpPr/>
            <p:nvPr/>
          </p:nvSpPr>
          <p:spPr bwMode="auto">
            <a:xfrm rot="5400000">
              <a:off x="2632384" y="-308362"/>
              <a:ext cx="727451" cy="4833238"/>
            </a:xfrm>
            <a:prstGeom prst="rightBrace">
              <a:avLst>
                <a:gd name="adj1" fmla="val 20197"/>
                <a:gd name="adj2" fmla="val 50000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45225" y="4709674"/>
            <a:ext cx="8579993" cy="1454589"/>
            <a:chOff x="419205" y="4623371"/>
            <a:chExt cx="8579993" cy="1454589"/>
          </a:xfrm>
        </p:grpSpPr>
        <p:sp>
          <p:nvSpPr>
            <p:cNvPr id="22" name="TextBox 21"/>
            <p:cNvSpPr txBox="1"/>
            <p:nvPr/>
          </p:nvSpPr>
          <p:spPr>
            <a:xfrm>
              <a:off x="419205" y="4623371"/>
              <a:ext cx="857999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dirty="0" smtClean="0"/>
                <a:t>Entire ensemble of constraint topologies = sum over all sub-ensembles.</a:t>
              </a:r>
            </a:p>
            <a:p>
              <a:pPr>
                <a:spcBef>
                  <a:spcPts val="600"/>
                </a:spcBef>
              </a:pPr>
              <a:r>
                <a:rPr lang="en-US" dirty="0" err="1" smtClean="0"/>
                <a:t>Macrostate</a:t>
              </a:r>
              <a:r>
                <a:rPr lang="en-US" dirty="0" smtClean="0"/>
                <a:t> (</a:t>
              </a:r>
              <a:r>
                <a:rPr lang="en-US" dirty="0" err="1" smtClean="0"/>
                <a:t>N</a:t>
              </a:r>
              <a:r>
                <a:rPr lang="en-US" baseline="-25000" dirty="0" err="1" smtClean="0"/>
                <a:t>nt</a:t>
              </a:r>
              <a:r>
                <a:rPr lang="en-US" dirty="0" smtClean="0"/>
                <a:t>, </a:t>
              </a:r>
              <a:r>
                <a:rPr lang="en-US" dirty="0" err="1" smtClean="0"/>
                <a:t>N</a:t>
              </a:r>
              <a:r>
                <a:rPr lang="en-US" baseline="-25000" dirty="0" err="1" smtClean="0"/>
                <a:t>hb</a:t>
              </a:r>
              <a:r>
                <a:rPr lang="en-US" dirty="0" smtClean="0"/>
                <a:t>) defines (# of native torsions, # of H-bonds) in the protein.</a:t>
              </a:r>
            </a:p>
            <a:p>
              <a:pPr>
                <a:spcBef>
                  <a:spcPts val="600"/>
                </a:spcBef>
              </a:pPr>
              <a:r>
                <a:rPr lang="en-US" dirty="0"/>
                <a:t>C</a:t>
              </a:r>
              <a:r>
                <a:rPr lang="en-US" dirty="0" smtClean="0"/>
                <a:t>onstraint topologies consistent with </a:t>
              </a:r>
              <a:r>
                <a:rPr lang="en-US" dirty="0" err="1" smtClean="0"/>
                <a:t>macrostate</a:t>
              </a:r>
              <a:r>
                <a:rPr lang="en-US" dirty="0" smtClean="0"/>
                <a:t> </a:t>
              </a:r>
              <a:r>
                <a:rPr lang="en-US" dirty="0"/>
                <a:t>(</a:t>
              </a:r>
              <a:r>
                <a:rPr lang="en-US" dirty="0" err="1" smtClean="0"/>
                <a:t>N</a:t>
              </a:r>
              <a:r>
                <a:rPr lang="en-US" baseline="-25000" dirty="0" err="1" smtClean="0"/>
                <a:t>nt</a:t>
              </a:r>
              <a:r>
                <a:rPr lang="en-US" dirty="0" smtClean="0"/>
                <a:t>, </a:t>
              </a:r>
              <a:r>
                <a:rPr lang="en-US" dirty="0" err="1" smtClean="0"/>
                <a:t>N</a:t>
              </a:r>
              <a:r>
                <a:rPr lang="en-US" baseline="-25000" dirty="0" err="1" smtClean="0"/>
                <a:t>hb</a:t>
              </a:r>
              <a:r>
                <a:rPr lang="en-US" dirty="0" smtClean="0"/>
                <a:t>) define a sub-ensemble. </a:t>
              </a:r>
              <a:endParaRPr lang="en-US" dirty="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53023" y="5659006"/>
              <a:ext cx="8258260" cy="418954"/>
              <a:chOff x="453023" y="5671335"/>
              <a:chExt cx="8258260" cy="418954"/>
            </a:xfrm>
          </p:grpSpPr>
          <p:graphicFrame>
            <p:nvGraphicFramePr>
              <p:cNvPr id="23" name="Object 2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3460136"/>
                  </p:ext>
                </p:extLst>
              </p:nvPr>
            </p:nvGraphicFramePr>
            <p:xfrm>
              <a:off x="453023" y="5706114"/>
              <a:ext cx="1293812" cy="3841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713" name="Equation" r:id="rId5" imgW="723900" imgH="215900" progId="Equation.3">
                      <p:embed/>
                    </p:oleObj>
                  </mc:Choice>
                  <mc:Fallback>
                    <p:oleObj name="Equation" r:id="rId5" imgW="723900" imgH="2159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53023" y="5706114"/>
                            <a:ext cx="1293812" cy="3841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" name="TextBox 23"/>
              <p:cNvSpPr txBox="1"/>
              <p:nvPr/>
            </p:nvSpPr>
            <p:spPr>
              <a:xfrm>
                <a:off x="1664500" y="5671335"/>
                <a:ext cx="70467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= the partition function for a protein within the </a:t>
                </a:r>
                <a:r>
                  <a:rPr lang="en-US" dirty="0" err="1" smtClean="0"/>
                  <a:t>macrostate</a:t>
                </a:r>
                <a:r>
                  <a:rPr lang="en-US" dirty="0" smtClean="0"/>
                  <a:t> </a:t>
                </a:r>
                <a:r>
                  <a:rPr lang="en-US" dirty="0"/>
                  <a:t>(</a:t>
                </a:r>
                <a:r>
                  <a:rPr lang="en-US" dirty="0" err="1" smtClean="0"/>
                  <a:t>N</a:t>
                </a:r>
                <a:r>
                  <a:rPr lang="en-US" baseline="-25000" dirty="0" err="1" smtClean="0"/>
                  <a:t>nt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N</a:t>
                </a:r>
                <a:r>
                  <a:rPr lang="en-US" baseline="-25000" dirty="0" err="1" smtClean="0"/>
                  <a:t>hb</a:t>
                </a:r>
                <a:r>
                  <a:rPr lang="en-US" dirty="0" smtClean="0"/>
                  <a:t>). </a:t>
                </a:r>
                <a:endParaRPr lang="en-US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41914" y="1121938"/>
            <a:ext cx="8621762" cy="3418939"/>
            <a:chOff x="341914" y="1121938"/>
            <a:chExt cx="8621762" cy="3418939"/>
          </a:xfrm>
        </p:grpSpPr>
        <p:grpSp>
          <p:nvGrpSpPr>
            <p:cNvPr id="26" name="Group 25"/>
            <p:cNvGrpSpPr/>
            <p:nvPr/>
          </p:nvGrpSpPr>
          <p:grpSpPr>
            <a:xfrm>
              <a:off x="341914" y="3304169"/>
              <a:ext cx="8621762" cy="1236708"/>
              <a:chOff x="415894" y="3378143"/>
              <a:chExt cx="8621762" cy="1236708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15894" y="3691521"/>
                <a:ext cx="86217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FF"/>
                    </a:solidFill>
                  </a:rPr>
                  <a:t>Use pebble game per constraint topology to calculate  {</a:t>
                </a:r>
                <a:r>
                  <a:rPr lang="en-US" dirty="0" err="1" smtClean="0">
                    <a:solidFill>
                      <a:srgbClr val="0000FF"/>
                    </a:solidFill>
                  </a:rPr>
                  <a:t>q</a:t>
                </a:r>
                <a:r>
                  <a:rPr lang="en-US" baseline="-25000" dirty="0" err="1" smtClean="0">
                    <a:solidFill>
                      <a:srgbClr val="0000FF"/>
                    </a:solidFill>
                  </a:rPr>
                  <a:t>nt</a:t>
                </a:r>
                <a:r>
                  <a:rPr lang="en-US" dirty="0" smtClean="0">
                    <a:solidFill>
                      <a:srgbClr val="0000FF"/>
                    </a:solidFill>
                  </a:rPr>
                  <a:t> , </a:t>
                </a:r>
                <a:r>
                  <a:rPr lang="en-US" dirty="0" err="1" smtClean="0">
                    <a:solidFill>
                      <a:srgbClr val="0000FF"/>
                    </a:solidFill>
                  </a:rPr>
                  <a:t>q</a:t>
                </a:r>
                <a:r>
                  <a:rPr lang="en-US" baseline="-25000" dirty="0" err="1" smtClean="0">
                    <a:solidFill>
                      <a:srgbClr val="0000FF"/>
                    </a:solidFill>
                  </a:rPr>
                  <a:t>dt</a:t>
                </a:r>
                <a:r>
                  <a:rPr lang="en-US" baseline="-250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dirty="0" smtClean="0">
                    <a:solidFill>
                      <a:srgbClr val="0000FF"/>
                    </a:solidFill>
                  </a:rPr>
                  <a:t>, </a:t>
                </a:r>
                <a:r>
                  <a:rPr lang="en-US" dirty="0" err="1" smtClean="0">
                    <a:solidFill>
                      <a:srgbClr val="0000FF"/>
                    </a:solidFill>
                  </a:rPr>
                  <a:t>q</a:t>
                </a:r>
                <a:r>
                  <a:rPr lang="en-US" baseline="-25000" dirty="0" err="1" smtClean="0">
                    <a:solidFill>
                      <a:srgbClr val="0000FF"/>
                    </a:solidFill>
                  </a:rPr>
                  <a:t>h</a:t>
                </a:r>
                <a:r>
                  <a:rPr lang="en-US" dirty="0" smtClean="0">
                    <a:solidFill>
                      <a:srgbClr val="0000FF"/>
                    </a:solidFill>
                  </a:rPr>
                  <a:t>} that give the # of independent constraints when the interaction is present</a:t>
                </a:r>
                <a:r>
                  <a:rPr lang="en-US" dirty="0">
                    <a:solidFill>
                      <a:srgbClr val="0000FF"/>
                    </a:solidFill>
                  </a:rPr>
                  <a:t>. Network rigidity couples all Boltzmann factors in a non-trivial way beyond Maxwell constraint counting. </a:t>
                </a:r>
                <a:endParaRPr lang="en-US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31537" y="3378143"/>
                <a:ext cx="8260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Allowed Q-values:  </a:t>
                </a:r>
                <a:r>
                  <a:rPr lang="en-US" dirty="0" err="1" smtClean="0"/>
                  <a:t>q</a:t>
                </a:r>
                <a:r>
                  <a:rPr lang="en-US" baseline="-25000" dirty="0" err="1" smtClean="0"/>
                  <a:t>nt</a:t>
                </a:r>
                <a:r>
                  <a:rPr lang="en-US" baseline="-25000" dirty="0" smtClean="0"/>
                  <a:t> </a:t>
                </a:r>
                <a:r>
                  <a:rPr lang="en-US" dirty="0" smtClean="0"/>
                  <a:t>= {0, 1},    </a:t>
                </a:r>
                <a:r>
                  <a:rPr lang="en-US" dirty="0" err="1" smtClean="0"/>
                  <a:t>q</a:t>
                </a:r>
                <a:r>
                  <a:rPr lang="en-US" baseline="-25000" dirty="0" err="1" smtClean="0"/>
                  <a:t>dt</a:t>
                </a:r>
                <a:r>
                  <a:rPr lang="en-US" dirty="0" smtClean="0"/>
                  <a:t> = {0, 1}    and    </a:t>
                </a:r>
                <a:r>
                  <a:rPr lang="en-US" dirty="0" err="1" smtClean="0"/>
                  <a:t>q</a:t>
                </a:r>
                <a:r>
                  <a:rPr lang="en-US" baseline="-25000" dirty="0" err="1" smtClean="0"/>
                  <a:t>h</a:t>
                </a:r>
                <a:r>
                  <a:rPr lang="en-US" dirty="0" smtClean="0"/>
                  <a:t> = {0, 1, 2, 3}.    </a:t>
                </a:r>
                <a:endParaRPr lang="en-US" dirty="0"/>
              </a:p>
            </p:txBody>
          </p:sp>
        </p:grpSp>
        <p:sp>
          <p:nvSpPr>
            <p:cNvPr id="29" name="Down Arrow 28"/>
            <p:cNvSpPr/>
            <p:nvPr/>
          </p:nvSpPr>
          <p:spPr bwMode="auto">
            <a:xfrm>
              <a:off x="4635960" y="1121938"/>
              <a:ext cx="172616" cy="295896"/>
            </a:xfrm>
            <a:prstGeom prst="downArrow">
              <a:avLst/>
            </a:prstGeom>
            <a:solidFill>
              <a:srgbClr val="0000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" name="Down Arrow 29"/>
            <p:cNvSpPr/>
            <p:nvPr/>
          </p:nvSpPr>
          <p:spPr bwMode="auto">
            <a:xfrm>
              <a:off x="8273216" y="1121938"/>
              <a:ext cx="172616" cy="295896"/>
            </a:xfrm>
            <a:prstGeom prst="downArrow">
              <a:avLst/>
            </a:prstGeom>
            <a:solidFill>
              <a:srgbClr val="0000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Down Arrow 30"/>
            <p:cNvSpPr/>
            <p:nvPr/>
          </p:nvSpPr>
          <p:spPr bwMode="auto">
            <a:xfrm>
              <a:off x="2934464" y="1121938"/>
              <a:ext cx="172616" cy="295896"/>
            </a:xfrm>
            <a:prstGeom prst="downArrow">
              <a:avLst/>
            </a:prstGeom>
            <a:solidFill>
              <a:srgbClr val="0000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33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27106" y="6274715"/>
            <a:ext cx="5157372" cy="379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en-US" sz="1600" b="1" kern="0" dirty="0">
                <a:solidFill>
                  <a:sysClr val="windowText" lastClr="000000"/>
                </a:solidFill>
              </a:rPr>
              <a:t>Jacobs &amp; </a:t>
            </a:r>
            <a:r>
              <a:rPr lang="en-US" sz="1600" b="1" kern="0" dirty="0" err="1">
                <a:solidFill>
                  <a:sysClr val="windowText" lastClr="000000"/>
                </a:solidFill>
              </a:rPr>
              <a:t>Dallakyan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(2005) </a:t>
            </a:r>
            <a:r>
              <a:rPr lang="en-US" sz="1600" b="1" i="1" kern="0" dirty="0">
                <a:solidFill>
                  <a:sysClr val="windowText" lastClr="000000"/>
                </a:solidFill>
              </a:rPr>
              <a:t>Biophysical J.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88:903</a:t>
            </a:r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-24661" y="0"/>
            <a:ext cx="9234931" cy="97593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Partition Function</a:t>
            </a:r>
          </a:p>
          <a:p>
            <a:pPr algn="ctr">
              <a:spcBef>
                <a:spcPts val="400"/>
              </a:spcBef>
            </a:pPr>
            <a:r>
              <a:rPr lang="en-US" sz="2000" b="1" dirty="0">
                <a:solidFill>
                  <a:srgbClr val="FFFF00"/>
                </a:solidFill>
                <a:sym typeface="Symbol" charset="0"/>
              </a:rPr>
              <a:t>Ensemble of all </a:t>
            </a:r>
            <a:r>
              <a:rPr lang="en-US" sz="2000" b="1" dirty="0" err="1" smtClean="0">
                <a:solidFill>
                  <a:srgbClr val="FFFF00"/>
                </a:solidFill>
                <a:sym typeface="Symbol" charset="0"/>
              </a:rPr>
              <a:t>macrostates</a:t>
            </a:r>
            <a:endParaRPr lang="en-US" sz="2000" b="1" dirty="0">
              <a:solidFill>
                <a:srgbClr val="FFFF00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748959"/>
              </p:ext>
            </p:extLst>
          </p:nvPr>
        </p:nvGraphicFramePr>
        <p:xfrm>
          <a:off x="451685" y="1279525"/>
          <a:ext cx="4259263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83" name="Equation" r:id="rId3" imgW="2463800" imgH="482600" progId="Equation.3">
                  <p:embed/>
                </p:oleObj>
              </mc:Choice>
              <mc:Fallback>
                <p:oleObj name="Equation" r:id="rId3" imgW="2463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685" y="1279525"/>
                        <a:ext cx="4259263" cy="833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440323" y="2453469"/>
            <a:ext cx="8224446" cy="399269"/>
            <a:chOff x="440323" y="2465798"/>
            <a:chExt cx="8224446" cy="399269"/>
          </a:xfrm>
        </p:grpSpPr>
        <p:graphicFrame>
          <p:nvGraphicFramePr>
            <p:cNvPr id="20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22627820"/>
                </p:ext>
              </p:extLst>
            </p:nvPr>
          </p:nvGraphicFramePr>
          <p:xfrm>
            <a:off x="440323" y="2469779"/>
            <a:ext cx="1563687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84" name="Equation" r:id="rId5" imgW="850900" imgH="215900" progId="Equation.3">
                    <p:embed/>
                  </p:oleObj>
                </mc:Choice>
                <mc:Fallback>
                  <p:oleObj name="Equation" r:id="rId5" imgW="8509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40323" y="2469779"/>
                          <a:ext cx="1563687" cy="3952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Box 15"/>
            <p:cNvSpPr txBox="1"/>
            <p:nvPr/>
          </p:nvSpPr>
          <p:spPr>
            <a:xfrm>
              <a:off x="1911072" y="2465798"/>
              <a:ext cx="6753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Free Energy Landscape </a:t>
              </a:r>
              <a:r>
                <a:rPr lang="en-US" dirty="0" smtClean="0"/>
                <a:t>(</a:t>
              </a:r>
              <a:r>
                <a:rPr lang="en-US" b="1" dirty="0" smtClean="0">
                  <a:solidFill>
                    <a:srgbClr val="800000"/>
                  </a:solidFill>
                </a:rPr>
                <a:t>FEL</a:t>
              </a:r>
              <a:r>
                <a:rPr lang="en-US" dirty="0" smtClean="0"/>
                <a:t>) defined by two order parameters. 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94513" y="1992313"/>
            <a:ext cx="8286475" cy="441325"/>
            <a:chOff x="394513" y="1992313"/>
            <a:chExt cx="8286475" cy="441325"/>
          </a:xfrm>
        </p:grpSpPr>
        <p:sp>
          <p:nvSpPr>
            <p:cNvPr id="11" name="TextBox 10"/>
            <p:cNvSpPr txBox="1"/>
            <p:nvPr/>
          </p:nvSpPr>
          <p:spPr>
            <a:xfrm>
              <a:off x="3957821" y="1997295"/>
              <a:ext cx="826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where</a:t>
              </a:r>
              <a:endParaRPr lang="en-US" dirty="0"/>
            </a:p>
          </p:txBody>
        </p:sp>
        <p:graphicFrame>
          <p:nvGraphicFramePr>
            <p:cNvPr id="27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4956609"/>
                </p:ext>
              </p:extLst>
            </p:nvPr>
          </p:nvGraphicFramePr>
          <p:xfrm>
            <a:off x="4785263" y="1992313"/>
            <a:ext cx="3895725" cy="441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85" name="Equation" r:id="rId7" imgW="2120900" imgH="241300" progId="Equation.3">
                    <p:embed/>
                  </p:oleObj>
                </mc:Choice>
                <mc:Fallback>
                  <p:oleObj name="Equation" r:id="rId7" imgW="21209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85263" y="1992313"/>
                          <a:ext cx="3895725" cy="4413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TextBox 27"/>
            <p:cNvSpPr txBox="1"/>
            <p:nvPr/>
          </p:nvSpPr>
          <p:spPr>
            <a:xfrm>
              <a:off x="394513" y="1997296"/>
              <a:ext cx="2557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Sum over </a:t>
              </a:r>
              <a:r>
                <a:rPr lang="en-US" dirty="0" err="1" smtClean="0">
                  <a:solidFill>
                    <a:srgbClr val="FF0000"/>
                  </a:solidFill>
                </a:rPr>
                <a:t>macrostates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79475" y="2906690"/>
            <a:ext cx="8010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t</a:t>
            </a:r>
            <a:r>
              <a:rPr lang="en-US" dirty="0" smtClean="0"/>
              <a:t>=1200 and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h</a:t>
            </a:r>
            <a:r>
              <a:rPr lang="en-US" dirty="0" smtClean="0"/>
              <a:t>=400 there would be 2</a:t>
            </a:r>
            <a:r>
              <a:rPr lang="en-US" baseline="30000" dirty="0" smtClean="0"/>
              <a:t>1600</a:t>
            </a:r>
            <a:r>
              <a:rPr lang="en-US" dirty="0" smtClean="0"/>
              <a:t> distinct constraint topologies.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</a:t>
            </a:r>
            <a:r>
              <a:rPr lang="en-US" baseline="-25000" dirty="0" smtClean="0"/>
              <a:t>  </a:t>
            </a:r>
            <a:r>
              <a:rPr lang="en-US" baseline="-25000" dirty="0"/>
              <a:t> </a:t>
            </a:r>
            <a:r>
              <a:rPr lang="en-US" dirty="0" smtClean="0"/>
              <a:t>and 480,000 distinct </a:t>
            </a:r>
            <a:r>
              <a:rPr lang="en-US" dirty="0" err="1" smtClean="0"/>
              <a:t>macrostates</a:t>
            </a:r>
            <a:r>
              <a:rPr lang="en-US" dirty="0" smtClean="0"/>
              <a:t> (grid nodes).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384820" y="3624722"/>
            <a:ext cx="2654172" cy="2323185"/>
            <a:chOff x="619090" y="3624722"/>
            <a:chExt cx="2654172" cy="2323185"/>
          </a:xfrm>
        </p:grpSpPr>
        <p:grpSp>
          <p:nvGrpSpPr>
            <p:cNvPr id="30" name="Group 132"/>
            <p:cNvGrpSpPr>
              <a:grpSpLocks/>
            </p:cNvGrpSpPr>
            <p:nvPr/>
          </p:nvGrpSpPr>
          <p:grpSpPr bwMode="auto">
            <a:xfrm>
              <a:off x="619090" y="3837013"/>
              <a:ext cx="2654172" cy="2110894"/>
              <a:chOff x="2353248" y="2534857"/>
              <a:chExt cx="4822351" cy="4070100"/>
            </a:xfrm>
          </p:grpSpPr>
          <p:grpSp>
            <p:nvGrpSpPr>
              <p:cNvPr id="31" name="Group 3"/>
              <p:cNvGrpSpPr>
                <a:grpSpLocks/>
              </p:cNvGrpSpPr>
              <p:nvPr/>
            </p:nvGrpSpPr>
            <p:grpSpPr bwMode="auto">
              <a:xfrm>
                <a:off x="3143249" y="2538413"/>
                <a:ext cx="3889375" cy="3367088"/>
                <a:chOff x="576" y="1623"/>
                <a:chExt cx="2450" cy="2121"/>
              </a:xfrm>
            </p:grpSpPr>
            <p:sp>
              <p:nvSpPr>
                <p:cNvPr id="38" name="Rectangle 4" descr="Large grid"/>
                <p:cNvSpPr>
                  <a:spLocks noChangeArrowheads="1"/>
                </p:cNvSpPr>
                <p:nvPr/>
              </p:nvSpPr>
              <p:spPr bwMode="auto">
                <a:xfrm>
                  <a:off x="576" y="1824"/>
                  <a:ext cx="2352" cy="1920"/>
                </a:xfrm>
                <a:prstGeom prst="rect">
                  <a:avLst/>
                </a:prstGeom>
                <a:pattFill prst="lgGrid">
                  <a:fgClr>
                    <a:schemeClr val="tx2"/>
                  </a:fgClr>
                  <a:bgClr>
                    <a:schemeClr val="bg1"/>
                  </a:bgClr>
                </a:patt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593" y="1623"/>
                  <a:ext cx="0" cy="21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Line 7"/>
                <p:cNvSpPr>
                  <a:spLocks noChangeShapeType="1"/>
                </p:cNvSpPr>
                <p:nvPr/>
              </p:nvSpPr>
              <p:spPr bwMode="auto">
                <a:xfrm rot="5400000" flipV="1">
                  <a:off x="1802" y="2504"/>
                  <a:ext cx="0" cy="244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TextBox 136"/>
              <p:cNvSpPr txBox="1">
                <a:spLocks noChangeArrowheads="1"/>
              </p:cNvSpPr>
              <p:nvPr/>
            </p:nvSpPr>
            <p:spPr bwMode="auto">
              <a:xfrm>
                <a:off x="2353248" y="2534857"/>
                <a:ext cx="902293" cy="7121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800" b="1" dirty="0" err="1" smtClean="0">
                    <a:solidFill>
                      <a:srgbClr val="378518"/>
                    </a:solidFill>
                  </a:rPr>
                  <a:t>N</a:t>
                </a:r>
                <a:r>
                  <a:rPr lang="en-US" sz="1800" b="1" baseline="-25000" dirty="0" err="1" smtClean="0">
                    <a:solidFill>
                      <a:srgbClr val="378518"/>
                    </a:solidFill>
                  </a:rPr>
                  <a:t>nt</a:t>
                </a:r>
                <a:endParaRPr lang="en-US" sz="1800" b="1" baseline="-25000" dirty="0">
                  <a:solidFill>
                    <a:srgbClr val="378518"/>
                  </a:solidFill>
                </a:endParaRPr>
              </a:p>
            </p:txBody>
          </p:sp>
          <p:sp>
            <p:nvSpPr>
              <p:cNvPr id="33" name="TextBox 137"/>
              <p:cNvSpPr txBox="1">
                <a:spLocks noChangeArrowheads="1"/>
              </p:cNvSpPr>
              <p:nvPr/>
            </p:nvSpPr>
            <p:spPr bwMode="auto">
              <a:xfrm>
                <a:off x="6195624" y="5892833"/>
                <a:ext cx="979975" cy="7121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800" b="1" dirty="0" err="1" smtClean="0">
                    <a:solidFill>
                      <a:srgbClr val="000099"/>
                    </a:solidFill>
                  </a:rPr>
                  <a:t>N</a:t>
                </a:r>
                <a:r>
                  <a:rPr lang="en-US" sz="1800" b="1" baseline="-25000" dirty="0" err="1" smtClean="0">
                    <a:solidFill>
                      <a:srgbClr val="000099"/>
                    </a:solidFill>
                  </a:rPr>
                  <a:t>hb</a:t>
                </a:r>
                <a:endParaRPr lang="en-US" sz="1800" b="1" baseline="-25000" dirty="0">
                  <a:solidFill>
                    <a:srgbClr val="000099"/>
                  </a:solidFill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1479563" y="3624722"/>
              <a:ext cx="1313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schematic</a:t>
              </a:r>
              <a:endParaRPr lang="en-US" b="1" dirty="0">
                <a:solidFill>
                  <a:srgbClr val="800000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341336" y="3888784"/>
            <a:ext cx="549904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Note:</a:t>
            </a:r>
            <a:r>
              <a:rPr lang="en-US" dirty="0" smtClean="0">
                <a:solidFill>
                  <a:srgbClr val="0000FF"/>
                </a:solidFill>
              </a:rPr>
              <a:t> To calculate the </a:t>
            </a:r>
            <a:r>
              <a:rPr lang="en-US" dirty="0">
                <a:solidFill>
                  <a:srgbClr val="0000FF"/>
                </a:solidFill>
              </a:rPr>
              <a:t>partition </a:t>
            </a:r>
            <a:r>
              <a:rPr lang="en-US" dirty="0" smtClean="0">
                <a:solidFill>
                  <a:srgbClr val="0000FF"/>
                </a:solidFill>
              </a:rPr>
              <a:t>function, Z, exactly </a:t>
            </a:r>
            <a:r>
              <a:rPr lang="en-US" dirty="0">
                <a:solidFill>
                  <a:srgbClr val="0000FF"/>
                </a:solidFill>
              </a:rPr>
              <a:t>is intractable</a:t>
            </a:r>
            <a:r>
              <a:rPr lang="en-US" dirty="0" smtClean="0">
                <a:solidFill>
                  <a:srgbClr val="0000FF"/>
                </a:solidFill>
              </a:rPr>
              <a:t>. It is also generally intractable to exactly calculate the partition function for a </a:t>
            </a:r>
            <a:r>
              <a:rPr lang="en-US" dirty="0" err="1" smtClean="0">
                <a:solidFill>
                  <a:srgbClr val="0000FF"/>
                </a:solidFill>
              </a:rPr>
              <a:t>macrostate</a:t>
            </a:r>
            <a:r>
              <a:rPr lang="en-US" dirty="0" smtClean="0">
                <a:solidFill>
                  <a:srgbClr val="0000FF"/>
                </a:solidFill>
              </a:rPr>
              <a:t>. To solve for the free energy of a protein, Monte Carlo sampling is performed over millions of constraint topologies within a free energy functional approach.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225215" y="1245228"/>
            <a:ext cx="1525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 ≤ </a:t>
            </a:r>
            <a:r>
              <a:rPr lang="en-US" sz="2000" dirty="0" err="1" smtClean="0"/>
              <a:t>N</a:t>
            </a:r>
            <a:r>
              <a:rPr lang="en-US" sz="2000" baseline="-25000" dirty="0" err="1" smtClean="0"/>
              <a:t>nt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≤ </a:t>
            </a:r>
            <a:r>
              <a:rPr lang="en-US" sz="2000" dirty="0" err="1" smtClean="0"/>
              <a:t>N</a:t>
            </a:r>
            <a:r>
              <a:rPr lang="en-US" sz="2000" baseline="-25000" dirty="0" err="1" smtClean="0"/>
              <a:t>t</a:t>
            </a:r>
            <a:endParaRPr lang="en-US" sz="2000" baseline="-25000" dirty="0" smtClean="0"/>
          </a:p>
          <a:p>
            <a:r>
              <a:rPr lang="en-US" sz="2000" dirty="0" smtClean="0"/>
              <a:t>0 ≤ </a:t>
            </a:r>
            <a:r>
              <a:rPr lang="en-US" sz="2000" dirty="0" err="1" smtClean="0"/>
              <a:t>N</a:t>
            </a:r>
            <a:r>
              <a:rPr lang="en-US" sz="2000" baseline="-25000" dirty="0" err="1" smtClean="0"/>
              <a:t>hb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≤ </a:t>
            </a:r>
            <a:r>
              <a:rPr lang="en-US" sz="2000" dirty="0" err="1" smtClean="0"/>
              <a:t>N</a:t>
            </a:r>
            <a:r>
              <a:rPr lang="en-US" sz="2000" baseline="-25000" dirty="0" err="1" smtClean="0"/>
              <a:t>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715364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27106" y="6274715"/>
            <a:ext cx="5157372" cy="379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en-US" sz="1600" b="1" kern="0" dirty="0">
                <a:solidFill>
                  <a:sysClr val="windowText" lastClr="000000"/>
                </a:solidFill>
              </a:rPr>
              <a:t>Jacobs &amp; </a:t>
            </a:r>
            <a:r>
              <a:rPr lang="en-US" sz="1600" b="1" kern="0" dirty="0" err="1">
                <a:solidFill>
                  <a:sysClr val="windowText" lastClr="000000"/>
                </a:solidFill>
              </a:rPr>
              <a:t>Dallakyan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(2005) </a:t>
            </a:r>
            <a:r>
              <a:rPr lang="en-US" sz="1600" b="1" i="1" kern="0" dirty="0">
                <a:solidFill>
                  <a:sysClr val="windowText" lastClr="000000"/>
                </a:solidFill>
              </a:rPr>
              <a:t>Biophysical J.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88:903</a:t>
            </a:r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0" y="0"/>
            <a:ext cx="9144000" cy="97593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Calculating the Free Energy of a Protein </a:t>
            </a:r>
            <a:endParaRPr lang="en-US" sz="2400" b="1" dirty="0">
              <a:solidFill>
                <a:srgbClr val="FFFFFF"/>
              </a:solidFill>
            </a:endParaRPr>
          </a:p>
          <a:p>
            <a:pPr algn="ctr">
              <a:spcBef>
                <a:spcPts val="400"/>
              </a:spcBef>
            </a:pPr>
            <a:r>
              <a:rPr lang="en-US" sz="2000" b="1" dirty="0" smtClean="0">
                <a:solidFill>
                  <a:srgbClr val="FFFF00"/>
                </a:solidFill>
                <a:sym typeface="Symbol" charset="0"/>
              </a:rPr>
              <a:t>Transform problem of calculating Z to solving a free energy functional</a:t>
            </a:r>
            <a:endParaRPr lang="en-US" sz="2000" b="1" dirty="0">
              <a:solidFill>
                <a:srgbClr val="FFFF00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604467"/>
              </p:ext>
            </p:extLst>
          </p:nvPr>
        </p:nvGraphicFramePr>
        <p:xfrm>
          <a:off x="147956" y="1100807"/>
          <a:ext cx="8889700" cy="897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83" name="Equation" r:id="rId3" imgW="5143500" imgH="520700" progId="Equation.3">
                  <p:embed/>
                </p:oleObj>
              </mc:Choice>
              <mc:Fallback>
                <p:oleObj name="Equation" r:id="rId3" imgW="51435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956" y="1100807"/>
                        <a:ext cx="8889700" cy="897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018480"/>
              </p:ext>
            </p:extLst>
          </p:nvPr>
        </p:nvGraphicFramePr>
        <p:xfrm>
          <a:off x="161628" y="2066287"/>
          <a:ext cx="38957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84" name="Equation" r:id="rId5" imgW="2120900" imgH="241300" progId="Equation.3">
                  <p:embed/>
                </p:oleObj>
              </mc:Choice>
              <mc:Fallback>
                <p:oleObj name="Equation" r:id="rId5" imgW="2120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1628" y="2066287"/>
                        <a:ext cx="3895725" cy="441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142771" y="2058941"/>
            <a:ext cx="4388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--- by restricting to sub-ensembles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238021"/>
              </p:ext>
            </p:extLst>
          </p:nvPr>
        </p:nvGraphicFramePr>
        <p:xfrm>
          <a:off x="145316" y="2659969"/>
          <a:ext cx="54578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85" name="Equation" r:id="rId7" imgW="2971800" imgH="266700" progId="Equation.3">
                  <p:embed/>
                </p:oleObj>
              </mc:Choice>
              <mc:Fallback>
                <p:oleObj name="Equation" r:id="rId7" imgW="29718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5316" y="2659969"/>
                        <a:ext cx="5457825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683981" y="2663062"/>
            <a:ext cx="3191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--- free energy functional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293319" y="3674039"/>
            <a:ext cx="5606078" cy="400110"/>
            <a:chOff x="2231669" y="3674039"/>
            <a:chExt cx="5606078" cy="400110"/>
          </a:xfrm>
        </p:grpSpPr>
        <p:sp>
          <p:nvSpPr>
            <p:cNvPr id="4" name="TextBox 3"/>
            <p:cNvSpPr txBox="1"/>
            <p:nvPr/>
          </p:nvSpPr>
          <p:spPr>
            <a:xfrm>
              <a:off x="2749520" y="3674039"/>
              <a:ext cx="50882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The </a:t>
              </a:r>
              <a:r>
                <a:rPr lang="en-US" sz="2000" dirty="0" err="1" smtClean="0">
                  <a:solidFill>
                    <a:srgbClr val="0000FF"/>
                  </a:solidFill>
                </a:rPr>
                <a:t>mDCM</a:t>
              </a:r>
              <a:r>
                <a:rPr lang="en-US" sz="2000" dirty="0" smtClean="0">
                  <a:solidFill>
                    <a:srgbClr val="0000FF"/>
                  </a:solidFill>
                </a:rPr>
                <a:t> treats all torsions </a:t>
              </a:r>
              <a:r>
                <a:rPr lang="en-US" sz="2000" dirty="0">
                  <a:solidFill>
                    <a:srgbClr val="0000FF"/>
                  </a:solidFill>
                </a:rPr>
                <a:t>as equivalent</a:t>
              </a:r>
            </a:p>
          </p:txBody>
        </p:sp>
        <p:sp>
          <p:nvSpPr>
            <p:cNvPr id="7" name="Left-Up Arrow 6"/>
            <p:cNvSpPr/>
            <p:nvPr/>
          </p:nvSpPr>
          <p:spPr bwMode="auto">
            <a:xfrm flipH="1">
              <a:off x="2231669" y="3735683"/>
              <a:ext cx="567168" cy="234251"/>
            </a:xfrm>
            <a:prstGeom prst="leftUpArrow">
              <a:avLst/>
            </a:prstGeom>
            <a:solidFill>
              <a:srgbClr val="0000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9295" y="3127375"/>
            <a:ext cx="7754631" cy="835025"/>
            <a:chOff x="139295" y="3127375"/>
            <a:chExt cx="7754631" cy="835025"/>
          </a:xfrm>
        </p:grpSpPr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6557624"/>
                </p:ext>
              </p:extLst>
            </p:nvPr>
          </p:nvGraphicFramePr>
          <p:xfrm>
            <a:off x="4209169" y="3324225"/>
            <a:ext cx="536575" cy="439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386" name="Equation" r:id="rId9" imgW="292100" imgH="241300" progId="Equation.3">
                    <p:embed/>
                  </p:oleObj>
                </mc:Choice>
                <mc:Fallback>
                  <p:oleObj name="Equation" r:id="rId9" imgW="2921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209169" y="3324225"/>
                          <a:ext cx="536575" cy="4397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Box 23"/>
            <p:cNvSpPr txBox="1"/>
            <p:nvPr/>
          </p:nvSpPr>
          <p:spPr>
            <a:xfrm>
              <a:off x="2848136" y="3316498"/>
              <a:ext cx="14249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 principle</a:t>
              </a:r>
              <a:endParaRPr lang="en-US" sz="2000" dirty="0"/>
            </a:p>
          </p:txBody>
        </p:sp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38362909"/>
                </p:ext>
              </p:extLst>
            </p:nvPr>
          </p:nvGraphicFramePr>
          <p:xfrm>
            <a:off x="139295" y="3127375"/>
            <a:ext cx="2587625" cy="835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387" name="Equation" r:id="rId11" imgW="1409700" imgH="457200" progId="Equation.3">
                    <p:embed/>
                  </p:oleObj>
                </mc:Choice>
                <mc:Fallback>
                  <p:oleObj name="Equation" r:id="rId11" imgW="140970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39295" y="3127375"/>
                          <a:ext cx="2587625" cy="835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Box 25"/>
            <p:cNvSpPr txBox="1"/>
            <p:nvPr/>
          </p:nvSpPr>
          <p:spPr>
            <a:xfrm>
              <a:off x="4672947" y="3316498"/>
              <a:ext cx="3220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</a:t>
              </a:r>
              <a:r>
                <a:rPr lang="en-US" sz="2000" dirty="0" smtClean="0"/>
                <a:t>eflects local environments</a:t>
              </a:r>
              <a:endParaRPr lang="en-US" sz="2000" dirty="0"/>
            </a:p>
          </p:txBody>
        </p:sp>
      </p:grp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720385"/>
              </p:ext>
            </p:extLst>
          </p:nvPr>
        </p:nvGraphicFramePr>
        <p:xfrm>
          <a:off x="251958" y="5522913"/>
          <a:ext cx="8555037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88" name="Equation" r:id="rId13" imgW="5816600" imgH="495300" progId="Equation.3">
                  <p:embed/>
                </p:oleObj>
              </mc:Choice>
              <mc:Fallback>
                <p:oleObj name="Equation" r:id="rId13" imgW="58166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51958" y="5522913"/>
                        <a:ext cx="8555037" cy="725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158750" y="3978275"/>
            <a:ext cx="8561286" cy="835025"/>
            <a:chOff x="158750" y="3978275"/>
            <a:chExt cx="8561286" cy="835025"/>
          </a:xfrm>
        </p:grpSpPr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31981689"/>
                </p:ext>
              </p:extLst>
            </p:nvPr>
          </p:nvGraphicFramePr>
          <p:xfrm>
            <a:off x="5035279" y="4273557"/>
            <a:ext cx="536575" cy="439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389" name="Equation" r:id="rId15" imgW="292100" imgH="241300" progId="Equation.3">
                    <p:embed/>
                  </p:oleObj>
                </mc:Choice>
                <mc:Fallback>
                  <p:oleObj name="Equation" r:id="rId15" imgW="2921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035279" y="4273557"/>
                          <a:ext cx="536575" cy="4397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58148903"/>
                </p:ext>
              </p:extLst>
            </p:nvPr>
          </p:nvGraphicFramePr>
          <p:xfrm>
            <a:off x="158750" y="3978275"/>
            <a:ext cx="1562100" cy="835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390" name="Equation" r:id="rId16" imgW="850900" imgH="457200" progId="Equation.3">
                    <p:embed/>
                  </p:oleObj>
                </mc:Choice>
                <mc:Fallback>
                  <p:oleObj name="Equation" r:id="rId16" imgW="85090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58750" y="3978275"/>
                          <a:ext cx="1562100" cy="835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Box 19"/>
            <p:cNvSpPr txBox="1"/>
            <p:nvPr/>
          </p:nvSpPr>
          <p:spPr>
            <a:xfrm>
              <a:off x="5499057" y="4265830"/>
              <a:ext cx="3220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</a:t>
              </a:r>
              <a:r>
                <a:rPr lang="en-US" sz="2000" dirty="0" smtClean="0"/>
                <a:t>eflects local environments</a:t>
              </a:r>
              <a:endParaRPr lang="en-US" sz="2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75416" y="4265830"/>
              <a:ext cx="33641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Based on native geometries</a:t>
              </a:r>
              <a:endParaRPr lang="en-US" sz="20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61185" y="4808538"/>
            <a:ext cx="8596671" cy="835025"/>
            <a:chOff x="161185" y="4808538"/>
            <a:chExt cx="8596671" cy="835025"/>
          </a:xfrm>
        </p:grpSpPr>
        <p:sp>
          <p:nvSpPr>
            <p:cNvPr id="14" name="TextBox 13"/>
            <p:cNvSpPr txBox="1"/>
            <p:nvPr/>
          </p:nvSpPr>
          <p:spPr>
            <a:xfrm>
              <a:off x="1935706" y="5104201"/>
              <a:ext cx="68221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Average total energy of all </a:t>
              </a:r>
              <a:r>
                <a:rPr lang="en-US" sz="2000" dirty="0" err="1" smtClean="0"/>
                <a:t>intramolecular</a:t>
              </a:r>
              <a:r>
                <a:rPr lang="en-US" sz="2000" dirty="0" smtClean="0"/>
                <a:t> H-bonds present  </a:t>
              </a:r>
              <a:endParaRPr lang="en-US" sz="2000" dirty="0"/>
            </a:p>
          </p:txBody>
        </p:sp>
        <p:graphicFrame>
          <p:nvGraphicFramePr>
            <p:cNvPr id="33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5395484"/>
                </p:ext>
              </p:extLst>
            </p:nvPr>
          </p:nvGraphicFramePr>
          <p:xfrm>
            <a:off x="161185" y="4808538"/>
            <a:ext cx="1863725" cy="835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391" name="Equation" r:id="rId18" imgW="1016000" imgH="457200" progId="Equation.3">
                    <p:embed/>
                  </p:oleObj>
                </mc:Choice>
                <mc:Fallback>
                  <p:oleObj name="Equation" r:id="rId18" imgW="101600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61185" y="4808538"/>
                          <a:ext cx="1863725" cy="835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3" name="Group 42"/>
          <p:cNvGrpSpPr/>
          <p:nvPr/>
        </p:nvGrpSpPr>
        <p:grpSpPr>
          <a:xfrm>
            <a:off x="419205" y="6152165"/>
            <a:ext cx="1639849" cy="584776"/>
            <a:chOff x="419205" y="6152165"/>
            <a:chExt cx="1639849" cy="584776"/>
          </a:xfrm>
        </p:grpSpPr>
        <p:sp>
          <p:nvSpPr>
            <p:cNvPr id="36" name="Down Arrow 35"/>
            <p:cNvSpPr/>
            <p:nvPr/>
          </p:nvSpPr>
          <p:spPr bwMode="auto">
            <a:xfrm rot="18947311">
              <a:off x="419205" y="6176822"/>
              <a:ext cx="345231" cy="530147"/>
            </a:xfrm>
            <a:prstGeom prst="downArrow">
              <a:avLst/>
            </a:prstGeom>
            <a:solidFill>
              <a:srgbClr val="800000"/>
            </a:solidFill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3756" y="6152165"/>
              <a:ext cx="1245298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a</a:t>
              </a:r>
              <a:r>
                <a:rPr lang="en-US" sz="1600" b="1" dirty="0" smtClean="0">
                  <a:solidFill>
                    <a:srgbClr val="800000"/>
                  </a:solidFill>
                </a:rPr>
                <a:t>lso see next page</a:t>
              </a:r>
              <a:endParaRPr lang="en-US" sz="1600" b="1" dirty="0">
                <a:solidFill>
                  <a:srgbClr val="8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1314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27106" y="6274715"/>
            <a:ext cx="5157372" cy="379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en-US" sz="1600" b="1" kern="0" dirty="0">
                <a:solidFill>
                  <a:sysClr val="windowText" lastClr="000000"/>
                </a:solidFill>
              </a:rPr>
              <a:t>Jacobs &amp; </a:t>
            </a:r>
            <a:r>
              <a:rPr lang="en-US" sz="1600" b="1" kern="0" dirty="0" err="1">
                <a:solidFill>
                  <a:sysClr val="windowText" lastClr="000000"/>
                </a:solidFill>
              </a:rPr>
              <a:t>Dallakyan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(2005) </a:t>
            </a:r>
            <a:r>
              <a:rPr lang="en-US" sz="1600" b="1" i="1" kern="0" dirty="0">
                <a:solidFill>
                  <a:sysClr val="windowText" lastClr="000000"/>
                </a:solidFill>
              </a:rPr>
              <a:t>Biophysical J.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88:903</a:t>
            </a:r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0" y="0"/>
            <a:ext cx="9144000" cy="97593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Calculating the Free Energy of a Protein </a:t>
            </a:r>
            <a:endParaRPr lang="en-US" sz="2400" b="1" dirty="0">
              <a:solidFill>
                <a:srgbClr val="FFFFFF"/>
              </a:solidFill>
            </a:endParaRPr>
          </a:p>
          <a:p>
            <a:pPr algn="ctr">
              <a:spcBef>
                <a:spcPts val="400"/>
              </a:spcBef>
            </a:pPr>
            <a:r>
              <a:rPr lang="en-US" sz="2000" b="1" dirty="0" smtClean="0">
                <a:solidFill>
                  <a:srgbClr val="FFFF00"/>
                </a:solidFill>
                <a:sym typeface="Symbol" charset="0"/>
              </a:rPr>
              <a:t>Torsion and H-bond interactions define thermodynamic subsystems</a:t>
            </a:r>
            <a:endParaRPr lang="en-US" sz="2000" b="1" dirty="0">
              <a:solidFill>
                <a:srgbClr val="FFFF00"/>
              </a:solidFill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739014"/>
              </p:ext>
            </p:extLst>
          </p:nvPr>
        </p:nvGraphicFramePr>
        <p:xfrm>
          <a:off x="107931" y="2619592"/>
          <a:ext cx="5646984" cy="5014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50" name="Equation" r:id="rId3" imgW="3124200" imgH="279400" progId="Equation.3">
                  <p:embed/>
                </p:oleObj>
              </mc:Choice>
              <mc:Fallback>
                <p:oleObj name="Equation" r:id="rId3" imgW="31242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931" y="2619592"/>
                        <a:ext cx="5646984" cy="5014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 bwMode="auto">
          <a:xfrm>
            <a:off x="4993521" y="2687719"/>
            <a:ext cx="517847" cy="394528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60286" y="1257557"/>
            <a:ext cx="431539" cy="39452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23" name="Elbow Connector 22"/>
          <p:cNvCxnSpPr>
            <a:stCxn id="14" idx="0"/>
            <a:endCxn id="17" idx="2"/>
          </p:cNvCxnSpPr>
          <p:nvPr/>
        </p:nvCxnSpPr>
        <p:spPr bwMode="auto">
          <a:xfrm rot="16200000" flipV="1">
            <a:off x="2296434" y="-268293"/>
            <a:ext cx="1035635" cy="4876389"/>
          </a:xfrm>
          <a:prstGeom prst="bentConnector3">
            <a:avLst>
              <a:gd name="adj1" fmla="val 4047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842811"/>
              </p:ext>
            </p:extLst>
          </p:nvPr>
        </p:nvGraphicFramePr>
        <p:xfrm>
          <a:off x="7424307" y="1759056"/>
          <a:ext cx="15621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51" name="Equation" r:id="rId5" imgW="850900" imgH="457200" progId="Equation.3">
                  <p:embed/>
                </p:oleObj>
              </mc:Choice>
              <mc:Fallback>
                <p:oleObj name="Equation" r:id="rId5" imgW="850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24307" y="1759056"/>
                        <a:ext cx="1562100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8185178"/>
              </p:ext>
            </p:extLst>
          </p:nvPr>
        </p:nvGraphicFramePr>
        <p:xfrm>
          <a:off x="7106653" y="2440591"/>
          <a:ext cx="186372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52" name="Equation" r:id="rId7" imgW="1016000" imgH="457200" progId="Equation.3">
                  <p:embed/>
                </p:oleObj>
              </mc:Choice>
              <mc:Fallback>
                <p:oleObj name="Equation" r:id="rId7" imgW="10160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06653" y="2440591"/>
                        <a:ext cx="1863725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" name="Group 42"/>
          <p:cNvGrpSpPr/>
          <p:nvPr/>
        </p:nvGrpSpPr>
        <p:grpSpPr>
          <a:xfrm>
            <a:off x="94011" y="5019957"/>
            <a:ext cx="8939019" cy="1250026"/>
            <a:chOff x="94011" y="4499700"/>
            <a:chExt cx="8939019" cy="1250026"/>
          </a:xfrm>
        </p:grpSpPr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35005451"/>
                </p:ext>
              </p:extLst>
            </p:nvPr>
          </p:nvGraphicFramePr>
          <p:xfrm>
            <a:off x="6427706" y="4499700"/>
            <a:ext cx="1117095" cy="4195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953" name="Equation" r:id="rId9" imgW="736600" imgH="279400" progId="Equation.3">
                    <p:embed/>
                  </p:oleObj>
                </mc:Choice>
                <mc:Fallback>
                  <p:oleObj name="Equation" r:id="rId9" imgW="736600" imgH="279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427706" y="4499700"/>
                          <a:ext cx="1117095" cy="41956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TextBox 37"/>
            <p:cNvSpPr txBox="1"/>
            <p:nvPr/>
          </p:nvSpPr>
          <p:spPr>
            <a:xfrm>
              <a:off x="94011" y="4549397"/>
              <a:ext cx="893901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Monte Carlo Sampling: </a:t>
              </a:r>
              <a:r>
                <a:rPr lang="en-US" dirty="0" smtClean="0"/>
                <a:t>Drawing from the set of probabilities</a:t>
              </a:r>
              <a:r>
                <a:rPr lang="en-US" dirty="0"/>
                <a:t>  </a:t>
              </a:r>
              <a:r>
                <a:rPr lang="en-US" dirty="0" smtClean="0"/>
                <a:t>                  (yet to be determined), each H-bond is randomly selected to be present or not and each torsion is randomly selected to be native-like or disordered. This generates a random sampled constraint topology used to calculate conformational entropy for specified </a:t>
              </a:r>
              <a:r>
                <a:rPr lang="en-US" dirty="0" err="1" smtClean="0"/>
                <a:t>macrostate</a:t>
              </a:r>
              <a:r>
                <a:rPr lang="en-US" dirty="0" smtClean="0"/>
                <a:t>.</a:t>
              </a:r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06877" y="1824309"/>
            <a:ext cx="5440512" cy="425238"/>
            <a:chOff x="419204" y="3599684"/>
            <a:chExt cx="5440512" cy="425238"/>
          </a:xfrm>
        </p:grpSpPr>
        <p:graphicFrame>
          <p:nvGraphicFramePr>
            <p:cNvPr id="40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2012056"/>
                </p:ext>
              </p:extLst>
            </p:nvPr>
          </p:nvGraphicFramePr>
          <p:xfrm>
            <a:off x="2556184" y="3599684"/>
            <a:ext cx="1117095" cy="4195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954" name="Equation" r:id="rId11" imgW="736600" imgH="279400" progId="Equation.3">
                    <p:embed/>
                  </p:oleObj>
                </mc:Choice>
                <mc:Fallback>
                  <p:oleObj name="Equation" r:id="rId11" imgW="736600" imgH="279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556184" y="3599684"/>
                          <a:ext cx="1117095" cy="41956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TextBox 40"/>
            <p:cNvSpPr txBox="1"/>
            <p:nvPr/>
          </p:nvSpPr>
          <p:spPr>
            <a:xfrm>
              <a:off x="419204" y="3686368"/>
              <a:ext cx="54405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P</a:t>
              </a:r>
              <a:r>
                <a:rPr lang="en-US" sz="1600" b="1" dirty="0" smtClean="0">
                  <a:solidFill>
                    <a:srgbClr val="FF0000"/>
                  </a:solidFill>
                </a:rPr>
                <a:t>robability functions                     are to be determined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8637" y="3391922"/>
            <a:ext cx="8939019" cy="1682045"/>
            <a:chOff x="98637" y="3391922"/>
            <a:chExt cx="8939019" cy="1682045"/>
          </a:xfrm>
        </p:grpSpPr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7308222"/>
                </p:ext>
              </p:extLst>
            </p:nvPr>
          </p:nvGraphicFramePr>
          <p:xfrm>
            <a:off x="1109669" y="4290711"/>
            <a:ext cx="6867633" cy="783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955" name="Equation" r:id="rId12" imgW="3987800" imgH="457200" progId="Equation.3">
                    <p:embed/>
                  </p:oleObj>
                </mc:Choice>
                <mc:Fallback>
                  <p:oleObj name="Equation" r:id="rId12" imgW="398780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109669" y="4290711"/>
                          <a:ext cx="6867633" cy="78325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" name="TextBox 41"/>
            <p:cNvSpPr txBox="1"/>
            <p:nvPr/>
          </p:nvSpPr>
          <p:spPr>
            <a:xfrm>
              <a:off x="98637" y="3391922"/>
              <a:ext cx="89390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Remark:</a:t>
              </a:r>
              <a:r>
                <a:rPr lang="en-US" dirty="0" smtClean="0">
                  <a:solidFill>
                    <a:srgbClr val="0000FF"/>
                  </a:solidFill>
                </a:rPr>
                <a:t> The random events of torsion interactions being native-like or disordered, or whether a native H-bond is maintained in the protein structure (present) or is broken, are all modeled as independent through a </a:t>
              </a:r>
              <a:r>
                <a:rPr lang="en-US" b="1" dirty="0" smtClean="0">
                  <a:solidFill>
                    <a:srgbClr val="0000FF"/>
                  </a:solidFill>
                </a:rPr>
                <a:t>product probability distribution </a:t>
              </a:r>
              <a:r>
                <a:rPr lang="en-US" b="1" dirty="0" err="1" smtClean="0">
                  <a:solidFill>
                    <a:srgbClr val="0000FF"/>
                  </a:solidFill>
                </a:rPr>
                <a:t>ansatz</a:t>
              </a:r>
              <a:r>
                <a:rPr lang="en-US" dirty="0" smtClean="0">
                  <a:solidFill>
                    <a:srgbClr val="0000FF"/>
                  </a:solidFill>
                </a:rPr>
                <a:t>.  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923675"/>
              </p:ext>
            </p:extLst>
          </p:nvPr>
        </p:nvGraphicFramePr>
        <p:xfrm>
          <a:off x="5900411" y="1943378"/>
          <a:ext cx="144621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56" name="Equation" r:id="rId14" imgW="787400" imgH="241300" progId="Equation.3">
                  <p:embed/>
                </p:oleObj>
              </mc:Choice>
              <mc:Fallback>
                <p:oleObj name="Equation" r:id="rId14" imgW="787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900411" y="1943378"/>
                        <a:ext cx="1446212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 bwMode="auto">
          <a:xfrm>
            <a:off x="5881258" y="1775375"/>
            <a:ext cx="3094748" cy="1541124"/>
          </a:xfrm>
          <a:prstGeom prst="rect">
            <a:avLst/>
          </a:prstGeom>
          <a:noFill/>
          <a:ln w="28575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Up Arrow 2"/>
          <p:cNvSpPr/>
          <p:nvPr/>
        </p:nvSpPr>
        <p:spPr bwMode="auto">
          <a:xfrm>
            <a:off x="2786505" y="3045260"/>
            <a:ext cx="172615" cy="184935"/>
          </a:xfrm>
          <a:prstGeom prst="upArrow">
            <a:avLst/>
          </a:prstGeom>
          <a:solidFill>
            <a:srgbClr val="800000"/>
          </a:solidFill>
          <a:ln w="9525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Up Arrow 23"/>
          <p:cNvSpPr/>
          <p:nvPr/>
        </p:nvSpPr>
        <p:spPr bwMode="auto">
          <a:xfrm>
            <a:off x="3439979" y="3045260"/>
            <a:ext cx="172615" cy="184935"/>
          </a:xfrm>
          <a:prstGeom prst="upArrow">
            <a:avLst/>
          </a:prstGeom>
          <a:solidFill>
            <a:srgbClr val="800000"/>
          </a:solidFill>
          <a:ln w="9525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Up Arrow 25"/>
          <p:cNvSpPr/>
          <p:nvPr/>
        </p:nvSpPr>
        <p:spPr bwMode="auto">
          <a:xfrm>
            <a:off x="2022065" y="3045260"/>
            <a:ext cx="172615" cy="184935"/>
          </a:xfrm>
          <a:prstGeom prst="upArrow">
            <a:avLst/>
          </a:prstGeom>
          <a:solidFill>
            <a:srgbClr val="800000"/>
          </a:solidFill>
          <a:ln w="9525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2059057" y="3242524"/>
            <a:ext cx="3834531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/>
        </p:spPr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138325"/>
              </p:ext>
            </p:extLst>
          </p:nvPr>
        </p:nvGraphicFramePr>
        <p:xfrm>
          <a:off x="228600" y="1020763"/>
          <a:ext cx="8556625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57" name="Equation" r:id="rId16" imgW="5816600" imgH="495300" progId="Equation.3">
                  <p:embed/>
                </p:oleObj>
              </mc:Choice>
              <mc:Fallback>
                <p:oleObj name="Equation" r:id="rId16" imgW="58166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8600" y="1020763"/>
                        <a:ext cx="8556625" cy="725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2684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6"/>
          <p:cNvSpPr>
            <a:spLocks noChangeArrowheads="1"/>
          </p:cNvSpPr>
          <p:nvPr/>
        </p:nvSpPr>
        <p:spPr bwMode="auto">
          <a:xfrm>
            <a:off x="0" y="0"/>
            <a:ext cx="9144000" cy="97593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Calculating the Free Energy of a Protein </a:t>
            </a:r>
            <a:endParaRPr lang="en-US" sz="2400" b="1" dirty="0">
              <a:solidFill>
                <a:srgbClr val="FFFFFF"/>
              </a:solidFill>
            </a:endParaRPr>
          </a:p>
          <a:p>
            <a:pPr algn="ctr">
              <a:spcBef>
                <a:spcPts val="400"/>
              </a:spcBef>
            </a:pPr>
            <a:r>
              <a:rPr lang="en-US" sz="2000" b="1" dirty="0" smtClean="0">
                <a:solidFill>
                  <a:srgbClr val="FFFF00"/>
                </a:solidFill>
                <a:sym typeface="Symbol" charset="0"/>
              </a:rPr>
              <a:t>Monte Carlo Sampling Algorithm to obtain conformational entropy</a:t>
            </a:r>
            <a:endParaRPr lang="en-US" sz="2000" b="1" dirty="0">
              <a:solidFill>
                <a:srgbClr val="FFFF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0645" y="1191542"/>
            <a:ext cx="4904835" cy="527859"/>
            <a:chOff x="160645" y="1265516"/>
            <a:chExt cx="4904835" cy="527859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5319888"/>
                </p:ext>
              </p:extLst>
            </p:nvPr>
          </p:nvGraphicFramePr>
          <p:xfrm>
            <a:off x="160645" y="1265516"/>
            <a:ext cx="4244975" cy="439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728" name="Equation" r:id="rId3" imgW="2311400" imgH="241300" progId="Equation.3">
                    <p:embed/>
                  </p:oleObj>
                </mc:Choice>
                <mc:Fallback>
                  <p:oleObj name="Equation" r:id="rId3" imgW="23114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60645" y="1265516"/>
                          <a:ext cx="4244975" cy="4397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4253739" y="1454821"/>
              <a:ext cx="811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sorted</a:t>
              </a:r>
              <a:endParaRPr lang="en-US" sz="1600" b="1" dirty="0">
                <a:solidFill>
                  <a:srgbClr val="800000"/>
                </a:solidFill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427106" y="6274715"/>
            <a:ext cx="5157372" cy="379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en-US" sz="1600" b="1" kern="0" dirty="0">
                <a:solidFill>
                  <a:sysClr val="windowText" lastClr="000000"/>
                </a:solidFill>
              </a:rPr>
              <a:t>Jacobs &amp; </a:t>
            </a:r>
            <a:r>
              <a:rPr lang="en-US" sz="1600" b="1" kern="0" dirty="0" err="1">
                <a:solidFill>
                  <a:sysClr val="windowText" lastClr="000000"/>
                </a:solidFill>
              </a:rPr>
              <a:t>Dallakyan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(2005) </a:t>
            </a:r>
            <a:r>
              <a:rPr lang="en-US" sz="1600" b="1" i="1" kern="0" dirty="0">
                <a:solidFill>
                  <a:sysClr val="windowText" lastClr="000000"/>
                </a:solidFill>
              </a:rPr>
              <a:t>Biophysical J.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88:903</a:t>
            </a:r>
          </a:p>
        </p:txBody>
      </p:sp>
      <p:grpSp>
        <p:nvGrpSpPr>
          <p:cNvPr id="164" name="Group 163"/>
          <p:cNvGrpSpPr/>
          <p:nvPr/>
        </p:nvGrpSpPr>
        <p:grpSpPr>
          <a:xfrm>
            <a:off x="7543837" y="1212071"/>
            <a:ext cx="1425845" cy="5065337"/>
            <a:chOff x="7644972" y="1455803"/>
            <a:chExt cx="1425845" cy="5065337"/>
          </a:xfrm>
        </p:grpSpPr>
        <p:cxnSp>
          <p:nvCxnSpPr>
            <p:cNvPr id="13" name="Straight Connector 21"/>
            <p:cNvCxnSpPr>
              <a:cxnSpLocks noChangeShapeType="1"/>
            </p:cNvCxnSpPr>
            <p:nvPr/>
          </p:nvCxnSpPr>
          <p:spPr bwMode="auto">
            <a:xfrm>
              <a:off x="7644972" y="1520992"/>
              <a:ext cx="0" cy="5000148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TextBox 26"/>
            <p:cNvSpPr txBox="1">
              <a:spLocks noChangeArrowheads="1"/>
            </p:cNvSpPr>
            <p:nvPr/>
          </p:nvSpPr>
          <p:spPr bwMode="auto">
            <a:xfrm>
              <a:off x="7731200" y="1455803"/>
              <a:ext cx="937181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600" b="1" dirty="0"/>
                <a:t>stack of bars</a:t>
              </a:r>
            </a:p>
          </p:txBody>
        </p:sp>
        <p:cxnSp>
          <p:nvCxnSpPr>
            <p:cNvPr id="19" name="Straight Connector 34"/>
            <p:cNvCxnSpPr>
              <a:cxnSpLocks noChangeShapeType="1"/>
            </p:cNvCxnSpPr>
            <p:nvPr/>
          </p:nvCxnSpPr>
          <p:spPr bwMode="auto">
            <a:xfrm flipV="1">
              <a:off x="7859868" y="2049139"/>
              <a:ext cx="711200" cy="12700"/>
            </a:xfrm>
            <a:prstGeom prst="lin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" name="Group 45"/>
            <p:cNvGrpSpPr>
              <a:grpSpLocks/>
            </p:cNvGrpSpPr>
            <p:nvPr/>
          </p:nvGrpSpPr>
          <p:grpSpPr bwMode="auto">
            <a:xfrm>
              <a:off x="8215468" y="5262252"/>
              <a:ext cx="36513" cy="163513"/>
              <a:chOff x="1689101" y="5558373"/>
              <a:chExt cx="36576" cy="163566"/>
            </a:xfrm>
          </p:grpSpPr>
          <p:sp>
            <p:nvSpPr>
              <p:cNvPr id="123" name="Oval 42"/>
              <p:cNvSpPr>
                <a:spLocks noChangeAspect="1"/>
              </p:cNvSpPr>
              <p:nvPr/>
            </p:nvSpPr>
            <p:spPr bwMode="auto">
              <a:xfrm>
                <a:off x="1689101" y="5685363"/>
                <a:ext cx="36576" cy="3657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Oval 43"/>
              <p:cNvSpPr>
                <a:spLocks noChangeAspect="1"/>
              </p:cNvSpPr>
              <p:nvPr/>
            </p:nvSpPr>
            <p:spPr bwMode="auto">
              <a:xfrm>
                <a:off x="1689101" y="5558373"/>
                <a:ext cx="36576" cy="3657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Oval 44"/>
              <p:cNvSpPr>
                <a:spLocks noChangeAspect="1"/>
              </p:cNvSpPr>
              <p:nvPr/>
            </p:nvSpPr>
            <p:spPr bwMode="auto">
              <a:xfrm>
                <a:off x="1689101" y="5621868"/>
                <a:ext cx="36576" cy="3657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" name="Straight Connector 61"/>
            <p:cNvCxnSpPr>
              <a:cxnSpLocks noChangeShapeType="1"/>
            </p:cNvCxnSpPr>
            <p:nvPr/>
          </p:nvCxnSpPr>
          <p:spPr bwMode="auto">
            <a:xfrm flipV="1">
              <a:off x="7859868" y="6029015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Straight Connector 62"/>
            <p:cNvCxnSpPr>
              <a:cxnSpLocks noChangeShapeType="1"/>
            </p:cNvCxnSpPr>
            <p:nvPr/>
          </p:nvCxnSpPr>
          <p:spPr bwMode="auto">
            <a:xfrm flipV="1">
              <a:off x="7859868" y="619729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Straight Connector 63"/>
            <p:cNvCxnSpPr>
              <a:cxnSpLocks noChangeShapeType="1"/>
            </p:cNvCxnSpPr>
            <p:nvPr/>
          </p:nvCxnSpPr>
          <p:spPr bwMode="auto">
            <a:xfrm flipV="1">
              <a:off x="7859868" y="6156015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Straight Connector 64"/>
            <p:cNvCxnSpPr>
              <a:cxnSpLocks noChangeShapeType="1"/>
            </p:cNvCxnSpPr>
            <p:nvPr/>
          </p:nvCxnSpPr>
          <p:spPr bwMode="auto">
            <a:xfrm flipV="1">
              <a:off x="7859868" y="6113152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Straight Connector 65"/>
            <p:cNvCxnSpPr>
              <a:cxnSpLocks noChangeShapeType="1"/>
            </p:cNvCxnSpPr>
            <p:nvPr/>
          </p:nvCxnSpPr>
          <p:spPr bwMode="auto">
            <a:xfrm flipV="1">
              <a:off x="7859868" y="607029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Straight Connector 70"/>
            <p:cNvCxnSpPr>
              <a:cxnSpLocks noChangeShapeType="1"/>
            </p:cNvCxnSpPr>
            <p:nvPr/>
          </p:nvCxnSpPr>
          <p:spPr bwMode="auto">
            <a:xfrm flipV="1">
              <a:off x="7859868" y="2087239"/>
              <a:ext cx="711200" cy="12700"/>
            </a:xfrm>
            <a:prstGeom prst="lin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Straight Connector 71"/>
            <p:cNvCxnSpPr>
              <a:cxnSpLocks noChangeShapeType="1"/>
            </p:cNvCxnSpPr>
            <p:nvPr/>
          </p:nvCxnSpPr>
          <p:spPr bwMode="auto">
            <a:xfrm flipV="1">
              <a:off x="7859868" y="2257101"/>
              <a:ext cx="711200" cy="12700"/>
            </a:xfrm>
            <a:prstGeom prst="lin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Straight Connector 72"/>
            <p:cNvCxnSpPr>
              <a:cxnSpLocks noChangeShapeType="1"/>
            </p:cNvCxnSpPr>
            <p:nvPr/>
          </p:nvCxnSpPr>
          <p:spPr bwMode="auto">
            <a:xfrm flipV="1">
              <a:off x="7859868" y="2214239"/>
              <a:ext cx="711200" cy="12700"/>
            </a:xfrm>
            <a:prstGeom prst="lin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Straight Connector 73"/>
            <p:cNvCxnSpPr>
              <a:cxnSpLocks noChangeShapeType="1"/>
            </p:cNvCxnSpPr>
            <p:nvPr/>
          </p:nvCxnSpPr>
          <p:spPr bwMode="auto">
            <a:xfrm flipV="1">
              <a:off x="7859868" y="2172964"/>
              <a:ext cx="711200" cy="12700"/>
            </a:xfrm>
            <a:prstGeom prst="lin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Straight Connector 74"/>
            <p:cNvCxnSpPr>
              <a:cxnSpLocks noChangeShapeType="1"/>
            </p:cNvCxnSpPr>
            <p:nvPr/>
          </p:nvCxnSpPr>
          <p:spPr bwMode="auto">
            <a:xfrm flipV="1">
              <a:off x="7859868" y="2130101"/>
              <a:ext cx="711200" cy="12700"/>
            </a:xfrm>
            <a:prstGeom prst="lin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Straight Connector 85"/>
            <p:cNvCxnSpPr>
              <a:cxnSpLocks noChangeShapeType="1"/>
            </p:cNvCxnSpPr>
            <p:nvPr/>
          </p:nvCxnSpPr>
          <p:spPr bwMode="auto">
            <a:xfrm flipV="1">
              <a:off x="7859868" y="5609915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Straight Connector 86"/>
            <p:cNvCxnSpPr>
              <a:cxnSpLocks noChangeShapeType="1"/>
            </p:cNvCxnSpPr>
            <p:nvPr/>
          </p:nvCxnSpPr>
          <p:spPr bwMode="auto">
            <a:xfrm flipV="1">
              <a:off x="7859868" y="577819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Straight Connector 87"/>
            <p:cNvCxnSpPr>
              <a:cxnSpLocks noChangeShapeType="1"/>
            </p:cNvCxnSpPr>
            <p:nvPr/>
          </p:nvCxnSpPr>
          <p:spPr bwMode="auto">
            <a:xfrm flipV="1">
              <a:off x="7859868" y="5736915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Straight Connector 88"/>
            <p:cNvCxnSpPr>
              <a:cxnSpLocks noChangeShapeType="1"/>
            </p:cNvCxnSpPr>
            <p:nvPr/>
          </p:nvCxnSpPr>
          <p:spPr bwMode="auto">
            <a:xfrm flipV="1">
              <a:off x="7859868" y="5694052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Connector 89"/>
            <p:cNvCxnSpPr>
              <a:cxnSpLocks noChangeShapeType="1"/>
            </p:cNvCxnSpPr>
            <p:nvPr/>
          </p:nvCxnSpPr>
          <p:spPr bwMode="auto">
            <a:xfrm flipV="1">
              <a:off x="7859868" y="565119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Straight Connector 90"/>
            <p:cNvCxnSpPr>
              <a:cxnSpLocks noChangeShapeType="1"/>
            </p:cNvCxnSpPr>
            <p:nvPr/>
          </p:nvCxnSpPr>
          <p:spPr bwMode="auto">
            <a:xfrm flipV="1">
              <a:off x="7859868" y="581629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91"/>
            <p:cNvCxnSpPr>
              <a:cxnSpLocks noChangeShapeType="1"/>
            </p:cNvCxnSpPr>
            <p:nvPr/>
          </p:nvCxnSpPr>
          <p:spPr bwMode="auto">
            <a:xfrm flipV="1">
              <a:off x="7859868" y="5986152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Straight Connector 92"/>
            <p:cNvCxnSpPr>
              <a:cxnSpLocks noChangeShapeType="1"/>
            </p:cNvCxnSpPr>
            <p:nvPr/>
          </p:nvCxnSpPr>
          <p:spPr bwMode="auto">
            <a:xfrm flipV="1">
              <a:off x="7859868" y="594329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93"/>
            <p:cNvCxnSpPr>
              <a:cxnSpLocks noChangeShapeType="1"/>
            </p:cNvCxnSpPr>
            <p:nvPr/>
          </p:nvCxnSpPr>
          <p:spPr bwMode="auto">
            <a:xfrm flipV="1">
              <a:off x="7859868" y="5902015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94"/>
            <p:cNvCxnSpPr>
              <a:cxnSpLocks noChangeShapeType="1"/>
            </p:cNvCxnSpPr>
            <p:nvPr/>
          </p:nvCxnSpPr>
          <p:spPr bwMode="auto">
            <a:xfrm flipV="1">
              <a:off x="7859868" y="5859152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96"/>
            <p:cNvCxnSpPr>
              <a:cxnSpLocks noChangeShapeType="1"/>
            </p:cNvCxnSpPr>
            <p:nvPr/>
          </p:nvCxnSpPr>
          <p:spPr bwMode="auto">
            <a:xfrm flipV="1">
              <a:off x="7859868" y="5567052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97"/>
            <p:cNvCxnSpPr>
              <a:cxnSpLocks noChangeShapeType="1"/>
            </p:cNvCxnSpPr>
            <p:nvPr/>
          </p:nvCxnSpPr>
          <p:spPr bwMode="auto">
            <a:xfrm flipV="1">
              <a:off x="7859868" y="552419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98"/>
            <p:cNvCxnSpPr>
              <a:cxnSpLocks noChangeShapeType="1"/>
            </p:cNvCxnSpPr>
            <p:nvPr/>
          </p:nvCxnSpPr>
          <p:spPr bwMode="auto">
            <a:xfrm flipV="1">
              <a:off x="7859868" y="5482915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115"/>
            <p:cNvCxnSpPr>
              <a:cxnSpLocks noChangeShapeType="1"/>
            </p:cNvCxnSpPr>
            <p:nvPr/>
          </p:nvCxnSpPr>
          <p:spPr bwMode="auto">
            <a:xfrm flipV="1">
              <a:off x="7859868" y="497809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116"/>
            <p:cNvCxnSpPr>
              <a:cxnSpLocks noChangeShapeType="1"/>
            </p:cNvCxnSpPr>
            <p:nvPr/>
          </p:nvCxnSpPr>
          <p:spPr bwMode="auto">
            <a:xfrm flipV="1">
              <a:off x="7859868" y="5147952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117"/>
            <p:cNvCxnSpPr>
              <a:cxnSpLocks noChangeShapeType="1"/>
            </p:cNvCxnSpPr>
            <p:nvPr/>
          </p:nvCxnSpPr>
          <p:spPr bwMode="auto">
            <a:xfrm flipV="1">
              <a:off x="7859868" y="510509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118"/>
            <p:cNvCxnSpPr>
              <a:cxnSpLocks noChangeShapeType="1"/>
            </p:cNvCxnSpPr>
            <p:nvPr/>
          </p:nvCxnSpPr>
          <p:spPr bwMode="auto">
            <a:xfrm flipV="1">
              <a:off x="7859868" y="5063815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119"/>
            <p:cNvCxnSpPr>
              <a:cxnSpLocks noChangeShapeType="1"/>
            </p:cNvCxnSpPr>
            <p:nvPr/>
          </p:nvCxnSpPr>
          <p:spPr bwMode="auto">
            <a:xfrm flipV="1">
              <a:off x="7859868" y="5020952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120"/>
            <p:cNvCxnSpPr>
              <a:cxnSpLocks noChangeShapeType="1"/>
            </p:cNvCxnSpPr>
            <p:nvPr/>
          </p:nvCxnSpPr>
          <p:spPr bwMode="auto">
            <a:xfrm flipV="1">
              <a:off x="7859868" y="5186052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125"/>
            <p:cNvCxnSpPr>
              <a:cxnSpLocks noChangeShapeType="1"/>
            </p:cNvCxnSpPr>
            <p:nvPr/>
          </p:nvCxnSpPr>
          <p:spPr bwMode="auto">
            <a:xfrm flipV="1">
              <a:off x="7859868" y="4766952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Connector 126"/>
            <p:cNvCxnSpPr>
              <a:cxnSpLocks noChangeShapeType="1"/>
            </p:cNvCxnSpPr>
            <p:nvPr/>
          </p:nvCxnSpPr>
          <p:spPr bwMode="auto">
            <a:xfrm flipV="1">
              <a:off x="7859868" y="4936815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" name="Straight Connector 127"/>
            <p:cNvCxnSpPr>
              <a:cxnSpLocks noChangeShapeType="1"/>
            </p:cNvCxnSpPr>
            <p:nvPr/>
          </p:nvCxnSpPr>
          <p:spPr bwMode="auto">
            <a:xfrm flipV="1">
              <a:off x="7859868" y="4893952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Straight Connector 128"/>
            <p:cNvCxnSpPr>
              <a:cxnSpLocks noChangeShapeType="1"/>
            </p:cNvCxnSpPr>
            <p:nvPr/>
          </p:nvCxnSpPr>
          <p:spPr bwMode="auto">
            <a:xfrm flipV="1">
              <a:off x="7859868" y="485109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" name="Straight Connector 129"/>
            <p:cNvCxnSpPr>
              <a:cxnSpLocks noChangeShapeType="1"/>
            </p:cNvCxnSpPr>
            <p:nvPr/>
          </p:nvCxnSpPr>
          <p:spPr bwMode="auto">
            <a:xfrm flipV="1">
              <a:off x="7859868" y="4809815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Straight Connector 130"/>
            <p:cNvCxnSpPr>
              <a:cxnSpLocks noChangeShapeType="1"/>
            </p:cNvCxnSpPr>
            <p:nvPr/>
          </p:nvCxnSpPr>
          <p:spPr bwMode="auto">
            <a:xfrm flipV="1">
              <a:off x="7859868" y="623539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" name="Straight Connector 132"/>
            <p:cNvCxnSpPr>
              <a:cxnSpLocks noChangeShapeType="1"/>
            </p:cNvCxnSpPr>
            <p:nvPr/>
          </p:nvCxnSpPr>
          <p:spPr bwMode="auto">
            <a:xfrm flipV="1">
              <a:off x="7859868" y="648939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Straight Connector 133"/>
            <p:cNvCxnSpPr>
              <a:cxnSpLocks noChangeShapeType="1"/>
            </p:cNvCxnSpPr>
            <p:nvPr/>
          </p:nvCxnSpPr>
          <p:spPr bwMode="auto">
            <a:xfrm flipV="1">
              <a:off x="7859868" y="6448115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" name="Straight Connector 134"/>
            <p:cNvCxnSpPr>
              <a:cxnSpLocks noChangeShapeType="1"/>
            </p:cNvCxnSpPr>
            <p:nvPr/>
          </p:nvCxnSpPr>
          <p:spPr bwMode="auto">
            <a:xfrm flipV="1">
              <a:off x="7859868" y="6278252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" name="Straight Connector 135"/>
            <p:cNvCxnSpPr>
              <a:cxnSpLocks noChangeShapeType="1"/>
            </p:cNvCxnSpPr>
            <p:nvPr/>
          </p:nvCxnSpPr>
          <p:spPr bwMode="auto">
            <a:xfrm flipV="1">
              <a:off x="7859868" y="6405252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Straight Connector 136"/>
            <p:cNvCxnSpPr>
              <a:cxnSpLocks noChangeShapeType="1"/>
            </p:cNvCxnSpPr>
            <p:nvPr/>
          </p:nvCxnSpPr>
          <p:spPr bwMode="auto">
            <a:xfrm flipV="1">
              <a:off x="7859868" y="6362390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Straight Connector 137"/>
            <p:cNvCxnSpPr>
              <a:cxnSpLocks noChangeShapeType="1"/>
            </p:cNvCxnSpPr>
            <p:nvPr/>
          </p:nvCxnSpPr>
          <p:spPr bwMode="auto">
            <a:xfrm flipV="1">
              <a:off x="7859868" y="6321115"/>
              <a:ext cx="711200" cy="12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" name="Straight Connector 140"/>
            <p:cNvCxnSpPr>
              <a:cxnSpLocks noChangeShapeType="1"/>
            </p:cNvCxnSpPr>
            <p:nvPr/>
          </p:nvCxnSpPr>
          <p:spPr bwMode="auto">
            <a:xfrm flipV="1">
              <a:off x="7859868" y="2820804"/>
              <a:ext cx="711200" cy="1270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Straight Connector 141"/>
            <p:cNvCxnSpPr>
              <a:cxnSpLocks noChangeShapeType="1"/>
            </p:cNvCxnSpPr>
            <p:nvPr/>
          </p:nvCxnSpPr>
          <p:spPr bwMode="auto">
            <a:xfrm flipV="1">
              <a:off x="7859868" y="3847974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" name="Straight Connector 142"/>
            <p:cNvCxnSpPr>
              <a:cxnSpLocks noChangeShapeType="1"/>
            </p:cNvCxnSpPr>
            <p:nvPr/>
          </p:nvCxnSpPr>
          <p:spPr bwMode="auto">
            <a:xfrm flipV="1">
              <a:off x="7859868" y="3806699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Straight Connector 143"/>
            <p:cNvCxnSpPr>
              <a:cxnSpLocks noChangeShapeType="1"/>
            </p:cNvCxnSpPr>
            <p:nvPr/>
          </p:nvCxnSpPr>
          <p:spPr bwMode="auto">
            <a:xfrm flipV="1">
              <a:off x="7859868" y="2904941"/>
              <a:ext cx="711200" cy="1270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Straight Connector 144"/>
            <p:cNvCxnSpPr>
              <a:cxnSpLocks noChangeShapeType="1"/>
            </p:cNvCxnSpPr>
            <p:nvPr/>
          </p:nvCxnSpPr>
          <p:spPr bwMode="auto">
            <a:xfrm flipV="1">
              <a:off x="7859868" y="2862079"/>
              <a:ext cx="711200" cy="1270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" name="Straight Connector 156"/>
            <p:cNvCxnSpPr>
              <a:cxnSpLocks noChangeShapeType="1"/>
            </p:cNvCxnSpPr>
            <p:nvPr/>
          </p:nvCxnSpPr>
          <p:spPr bwMode="auto">
            <a:xfrm flipV="1">
              <a:off x="7859868" y="2777941"/>
              <a:ext cx="711200" cy="1270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" name="Straight Connector 157"/>
            <p:cNvCxnSpPr>
              <a:cxnSpLocks noChangeShapeType="1"/>
            </p:cNvCxnSpPr>
            <p:nvPr/>
          </p:nvCxnSpPr>
          <p:spPr bwMode="auto">
            <a:xfrm flipV="1">
              <a:off x="7859868" y="2735079"/>
              <a:ext cx="711200" cy="1270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" name="Straight Connector 158"/>
            <p:cNvCxnSpPr>
              <a:cxnSpLocks noChangeShapeType="1"/>
            </p:cNvCxnSpPr>
            <p:nvPr/>
          </p:nvCxnSpPr>
          <p:spPr bwMode="auto">
            <a:xfrm flipV="1">
              <a:off x="7859868" y="2693804"/>
              <a:ext cx="711200" cy="1270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" name="Straight Connector 159"/>
            <p:cNvCxnSpPr>
              <a:cxnSpLocks noChangeShapeType="1"/>
            </p:cNvCxnSpPr>
            <p:nvPr/>
          </p:nvCxnSpPr>
          <p:spPr bwMode="auto">
            <a:xfrm flipV="1">
              <a:off x="7859868" y="2650941"/>
              <a:ext cx="711200" cy="1270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" name="Straight Connector 161"/>
            <p:cNvCxnSpPr>
              <a:cxnSpLocks noChangeShapeType="1"/>
            </p:cNvCxnSpPr>
            <p:nvPr/>
          </p:nvCxnSpPr>
          <p:spPr bwMode="auto">
            <a:xfrm flipV="1">
              <a:off x="7859868" y="3720399"/>
              <a:ext cx="711200" cy="12700"/>
            </a:xfrm>
            <a:prstGeom prst="line">
              <a:avLst/>
            </a:prstGeom>
            <a:noFill/>
            <a:ln w="38100" cmpd="sng">
              <a:solidFill>
                <a:srgbClr val="0B622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" name="Straight Connector 162"/>
            <p:cNvCxnSpPr>
              <a:cxnSpLocks noChangeShapeType="1"/>
            </p:cNvCxnSpPr>
            <p:nvPr/>
          </p:nvCxnSpPr>
          <p:spPr bwMode="auto">
            <a:xfrm flipV="1">
              <a:off x="7859868" y="3887980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" name="Straight Connector 163"/>
            <p:cNvCxnSpPr>
              <a:cxnSpLocks noChangeShapeType="1"/>
            </p:cNvCxnSpPr>
            <p:nvPr/>
          </p:nvCxnSpPr>
          <p:spPr bwMode="auto">
            <a:xfrm flipV="1">
              <a:off x="7859868" y="4014980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Straight Connector 166"/>
            <p:cNvCxnSpPr>
              <a:cxnSpLocks noChangeShapeType="1"/>
            </p:cNvCxnSpPr>
            <p:nvPr/>
          </p:nvCxnSpPr>
          <p:spPr bwMode="auto">
            <a:xfrm flipV="1">
              <a:off x="7859868" y="3926080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Straight Connector 167"/>
            <p:cNvCxnSpPr>
              <a:cxnSpLocks noChangeShapeType="1"/>
            </p:cNvCxnSpPr>
            <p:nvPr/>
          </p:nvCxnSpPr>
          <p:spPr bwMode="auto">
            <a:xfrm flipV="1">
              <a:off x="7859868" y="4568834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Connector 168"/>
            <p:cNvCxnSpPr>
              <a:cxnSpLocks noChangeShapeType="1"/>
            </p:cNvCxnSpPr>
            <p:nvPr/>
          </p:nvCxnSpPr>
          <p:spPr bwMode="auto">
            <a:xfrm flipV="1">
              <a:off x="7859868" y="4525972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" name="Straight Connector 169"/>
            <p:cNvCxnSpPr>
              <a:cxnSpLocks noChangeShapeType="1"/>
            </p:cNvCxnSpPr>
            <p:nvPr/>
          </p:nvCxnSpPr>
          <p:spPr bwMode="auto">
            <a:xfrm flipV="1">
              <a:off x="7859868" y="4484697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Straight Connector 170"/>
            <p:cNvCxnSpPr>
              <a:cxnSpLocks noChangeShapeType="1"/>
            </p:cNvCxnSpPr>
            <p:nvPr/>
          </p:nvCxnSpPr>
          <p:spPr bwMode="auto">
            <a:xfrm flipV="1">
              <a:off x="7859868" y="3968942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" name="Straight Connector 171"/>
            <p:cNvCxnSpPr>
              <a:cxnSpLocks noChangeShapeType="1"/>
            </p:cNvCxnSpPr>
            <p:nvPr/>
          </p:nvCxnSpPr>
          <p:spPr bwMode="auto">
            <a:xfrm flipV="1">
              <a:off x="7859868" y="4606934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" name="Straight Connector 174"/>
            <p:cNvCxnSpPr>
              <a:cxnSpLocks noChangeShapeType="1"/>
            </p:cNvCxnSpPr>
            <p:nvPr/>
          </p:nvCxnSpPr>
          <p:spPr bwMode="auto">
            <a:xfrm flipV="1">
              <a:off x="7859868" y="4691072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" name="Straight Connector 175"/>
            <p:cNvCxnSpPr>
              <a:cxnSpLocks noChangeShapeType="1"/>
            </p:cNvCxnSpPr>
            <p:nvPr/>
          </p:nvCxnSpPr>
          <p:spPr bwMode="auto">
            <a:xfrm flipV="1">
              <a:off x="7859868" y="4649797"/>
              <a:ext cx="711200" cy="127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" name="Straight Connector 176"/>
            <p:cNvCxnSpPr>
              <a:cxnSpLocks noChangeShapeType="1"/>
            </p:cNvCxnSpPr>
            <p:nvPr/>
          </p:nvCxnSpPr>
          <p:spPr bwMode="auto">
            <a:xfrm flipV="1">
              <a:off x="7859868" y="2293614"/>
              <a:ext cx="711200" cy="12700"/>
            </a:xfrm>
            <a:prstGeom prst="lin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Straight Connector 177"/>
            <p:cNvCxnSpPr>
              <a:cxnSpLocks noChangeShapeType="1"/>
            </p:cNvCxnSpPr>
            <p:nvPr/>
          </p:nvCxnSpPr>
          <p:spPr bwMode="auto">
            <a:xfrm flipV="1">
              <a:off x="7859868" y="2553029"/>
              <a:ext cx="711200" cy="12700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" name="Straight Connector 178"/>
            <p:cNvCxnSpPr>
              <a:cxnSpLocks noChangeShapeType="1"/>
            </p:cNvCxnSpPr>
            <p:nvPr/>
          </p:nvCxnSpPr>
          <p:spPr bwMode="auto">
            <a:xfrm flipV="1">
              <a:off x="7859868" y="2420614"/>
              <a:ext cx="711200" cy="12700"/>
            </a:xfrm>
            <a:prstGeom prst="lin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" name="Straight Connector 179"/>
            <p:cNvCxnSpPr>
              <a:cxnSpLocks noChangeShapeType="1"/>
            </p:cNvCxnSpPr>
            <p:nvPr/>
          </p:nvCxnSpPr>
          <p:spPr bwMode="auto">
            <a:xfrm flipV="1">
              <a:off x="7859868" y="2377751"/>
              <a:ext cx="711200" cy="12700"/>
            </a:xfrm>
            <a:prstGeom prst="lin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" name="Straight Connector 180"/>
            <p:cNvCxnSpPr>
              <a:cxnSpLocks noChangeShapeType="1"/>
            </p:cNvCxnSpPr>
            <p:nvPr/>
          </p:nvCxnSpPr>
          <p:spPr bwMode="auto">
            <a:xfrm flipV="1">
              <a:off x="7859868" y="2334889"/>
              <a:ext cx="711200" cy="12700"/>
            </a:xfrm>
            <a:prstGeom prst="lin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13" name="Group 66"/>
            <p:cNvGrpSpPr/>
            <p:nvPr/>
          </p:nvGrpSpPr>
          <p:grpSpPr>
            <a:xfrm>
              <a:off x="8101204" y="3079242"/>
              <a:ext cx="36576" cy="163566"/>
              <a:chOff x="1047751" y="6265184"/>
              <a:chExt cx="36576" cy="163566"/>
            </a:xfrm>
            <a:solidFill>
              <a:srgbClr val="000099"/>
            </a:solidFill>
          </p:grpSpPr>
          <p:sp>
            <p:nvSpPr>
              <p:cNvPr id="114" name="Oval 113"/>
              <p:cNvSpPr>
                <a:spLocks noChangeAspect="1"/>
              </p:cNvSpPr>
              <p:nvPr/>
            </p:nvSpPr>
            <p:spPr bwMode="auto">
              <a:xfrm>
                <a:off x="1047751" y="6392174"/>
                <a:ext cx="36576" cy="36576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rgbClr val="0000FF"/>
                  </a:solidFill>
                  <a:latin typeface="Arial" pitchFamily="31" charset="0"/>
                  <a:ea typeface="ＭＳ Ｐゴシック" pitchFamily="31" charset="-128"/>
                  <a:cs typeface="ＭＳ Ｐゴシック" pitchFamily="31" charset="-128"/>
                </a:endParaRPr>
              </a:p>
            </p:txBody>
          </p:sp>
          <p:sp>
            <p:nvSpPr>
              <p:cNvPr id="115" name="Oval 114"/>
              <p:cNvSpPr>
                <a:spLocks noChangeAspect="1"/>
              </p:cNvSpPr>
              <p:nvPr/>
            </p:nvSpPr>
            <p:spPr bwMode="auto">
              <a:xfrm>
                <a:off x="1047751" y="6265184"/>
                <a:ext cx="36576" cy="36576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rgbClr val="0000FF"/>
                  </a:solidFill>
                  <a:latin typeface="Arial" pitchFamily="31" charset="0"/>
                  <a:ea typeface="ＭＳ Ｐゴシック" pitchFamily="31" charset="-128"/>
                  <a:cs typeface="ＭＳ Ｐゴシック" pitchFamily="31" charset="-128"/>
                </a:endParaRPr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 bwMode="auto">
              <a:xfrm>
                <a:off x="1047751" y="6328679"/>
                <a:ext cx="36576" cy="36576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rgbClr val="0000FF"/>
                  </a:solidFill>
                  <a:latin typeface="Arial" pitchFamily="31" charset="0"/>
                  <a:ea typeface="ＭＳ Ｐゴシック" pitchFamily="31" charset="-128"/>
                  <a:cs typeface="ＭＳ Ｐゴシック" pitchFamily="31" charset="-128"/>
                </a:endParaRPr>
              </a:p>
            </p:txBody>
          </p:sp>
        </p:grpSp>
        <p:cxnSp>
          <p:nvCxnSpPr>
            <p:cNvPr id="146" name="Straight Connector 140"/>
            <p:cNvCxnSpPr>
              <a:cxnSpLocks noChangeShapeType="1"/>
            </p:cNvCxnSpPr>
            <p:nvPr/>
          </p:nvCxnSpPr>
          <p:spPr bwMode="auto">
            <a:xfrm flipV="1">
              <a:off x="7859868" y="3549524"/>
              <a:ext cx="711200" cy="1270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7" name="Straight Connector 143"/>
            <p:cNvCxnSpPr>
              <a:cxnSpLocks noChangeShapeType="1"/>
            </p:cNvCxnSpPr>
            <p:nvPr/>
          </p:nvCxnSpPr>
          <p:spPr bwMode="auto">
            <a:xfrm flipV="1">
              <a:off x="7859868" y="3633661"/>
              <a:ext cx="711200" cy="1270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8" name="Straight Connector 144"/>
            <p:cNvCxnSpPr>
              <a:cxnSpLocks noChangeShapeType="1"/>
            </p:cNvCxnSpPr>
            <p:nvPr/>
          </p:nvCxnSpPr>
          <p:spPr bwMode="auto">
            <a:xfrm flipV="1">
              <a:off x="7859868" y="3590799"/>
              <a:ext cx="711200" cy="1270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" name="Straight Connector 156"/>
            <p:cNvCxnSpPr>
              <a:cxnSpLocks noChangeShapeType="1"/>
            </p:cNvCxnSpPr>
            <p:nvPr/>
          </p:nvCxnSpPr>
          <p:spPr bwMode="auto">
            <a:xfrm flipV="1">
              <a:off x="7859868" y="3506661"/>
              <a:ext cx="711200" cy="1270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" name="Straight Connector 157"/>
            <p:cNvCxnSpPr>
              <a:cxnSpLocks noChangeShapeType="1"/>
            </p:cNvCxnSpPr>
            <p:nvPr/>
          </p:nvCxnSpPr>
          <p:spPr bwMode="auto">
            <a:xfrm flipV="1">
              <a:off x="7859868" y="3463799"/>
              <a:ext cx="711200" cy="1270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1" name="Straight Connector 158"/>
            <p:cNvCxnSpPr>
              <a:cxnSpLocks noChangeShapeType="1"/>
            </p:cNvCxnSpPr>
            <p:nvPr/>
          </p:nvCxnSpPr>
          <p:spPr bwMode="auto">
            <a:xfrm flipV="1">
              <a:off x="7859868" y="3422524"/>
              <a:ext cx="711200" cy="1270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" name="Straight Connector 159"/>
            <p:cNvCxnSpPr>
              <a:cxnSpLocks noChangeShapeType="1"/>
            </p:cNvCxnSpPr>
            <p:nvPr/>
          </p:nvCxnSpPr>
          <p:spPr bwMode="auto">
            <a:xfrm flipV="1">
              <a:off x="7859868" y="3379661"/>
              <a:ext cx="711200" cy="1270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4" name="TextBox 153"/>
            <p:cNvSpPr txBox="1"/>
            <p:nvPr/>
          </p:nvSpPr>
          <p:spPr>
            <a:xfrm>
              <a:off x="8168068" y="4036868"/>
              <a:ext cx="902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90"/>
                  </a:solidFill>
                </a:rPr>
                <a:t>strong</a:t>
              </a:r>
              <a:endParaRPr lang="en-US" b="1" dirty="0">
                <a:solidFill>
                  <a:srgbClr val="000090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8527405" y="2329892"/>
              <a:ext cx="5181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dis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8530580" y="350418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>
                  <a:solidFill>
                    <a:srgbClr val="0B622E"/>
                  </a:solidFill>
                </a:rPr>
                <a:t>nat</a:t>
              </a:r>
              <a:endParaRPr lang="en-US" b="1" dirty="0">
                <a:solidFill>
                  <a:srgbClr val="0B622E"/>
                </a:solidFill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148379" y="295888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Weak 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grpSp>
          <p:nvGrpSpPr>
            <p:cNvPr id="158" name="Group 66"/>
            <p:cNvGrpSpPr/>
            <p:nvPr/>
          </p:nvGrpSpPr>
          <p:grpSpPr>
            <a:xfrm>
              <a:off x="8101204" y="4152317"/>
              <a:ext cx="36576" cy="163566"/>
              <a:chOff x="1047751" y="6265184"/>
              <a:chExt cx="36576" cy="163566"/>
            </a:xfrm>
            <a:solidFill>
              <a:srgbClr val="000099"/>
            </a:solidFill>
          </p:grpSpPr>
          <p:sp>
            <p:nvSpPr>
              <p:cNvPr id="159" name="Oval 158"/>
              <p:cNvSpPr>
                <a:spLocks noChangeAspect="1"/>
              </p:cNvSpPr>
              <p:nvPr/>
            </p:nvSpPr>
            <p:spPr bwMode="auto">
              <a:xfrm>
                <a:off x="1047751" y="6392174"/>
                <a:ext cx="36576" cy="36576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00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itchFamily="31" charset="0"/>
                  <a:ea typeface="ＭＳ Ｐゴシック" pitchFamily="31" charset="-128"/>
                  <a:cs typeface="ＭＳ Ｐゴシック" pitchFamily="31" charset="-128"/>
                </a:endParaRPr>
              </a:p>
            </p:txBody>
          </p:sp>
          <p:sp>
            <p:nvSpPr>
              <p:cNvPr id="160" name="Oval 159"/>
              <p:cNvSpPr>
                <a:spLocks noChangeAspect="1"/>
              </p:cNvSpPr>
              <p:nvPr/>
            </p:nvSpPr>
            <p:spPr bwMode="auto">
              <a:xfrm>
                <a:off x="1047751" y="6265184"/>
                <a:ext cx="36576" cy="36576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00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itchFamily="31" charset="0"/>
                  <a:ea typeface="ＭＳ Ｐゴシック" pitchFamily="31" charset="-128"/>
                  <a:cs typeface="ＭＳ Ｐゴシック" pitchFamily="31" charset="-128"/>
                </a:endParaRPr>
              </a:p>
            </p:txBody>
          </p:sp>
          <p:sp>
            <p:nvSpPr>
              <p:cNvPr id="161" name="Oval 160"/>
              <p:cNvSpPr>
                <a:spLocks noChangeAspect="1"/>
              </p:cNvSpPr>
              <p:nvPr/>
            </p:nvSpPr>
            <p:spPr bwMode="auto">
              <a:xfrm>
                <a:off x="1047751" y="6328679"/>
                <a:ext cx="36576" cy="36576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00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itchFamily="31" charset="0"/>
                  <a:ea typeface="ＭＳ Ｐゴシック" pitchFamily="31" charset="-128"/>
                  <a:cs typeface="ＭＳ Ｐゴシック" pitchFamily="31" charset="-128"/>
                </a:endParaRPr>
              </a:p>
            </p:txBody>
          </p:sp>
        </p:grpSp>
      </p:grpSp>
      <p:sp>
        <p:nvSpPr>
          <p:cNvPr id="165" name="Left Brace 164"/>
          <p:cNvSpPr/>
          <p:nvPr/>
        </p:nvSpPr>
        <p:spPr bwMode="auto">
          <a:xfrm>
            <a:off x="7652410" y="1765723"/>
            <a:ext cx="119399" cy="473996"/>
          </a:xfrm>
          <a:prstGeom prst="leftBrace">
            <a:avLst>
              <a:gd name="adj1" fmla="val 26515"/>
              <a:gd name="adj2" fmla="val 50837"/>
            </a:avLst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69" name="Straight Arrow Connector 168"/>
          <p:cNvCxnSpPr>
            <a:stCxn id="165" idx="1"/>
          </p:cNvCxnSpPr>
          <p:nvPr/>
        </p:nvCxnSpPr>
        <p:spPr bwMode="auto">
          <a:xfrm flipH="1" flipV="1">
            <a:off x="6996556" y="1667013"/>
            <a:ext cx="655854" cy="3396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/>
        </p:spPr>
      </p:cxnSp>
      <p:sp>
        <p:nvSpPr>
          <p:cNvPr id="170" name="TextBox 169"/>
          <p:cNvSpPr txBox="1"/>
          <p:nvPr/>
        </p:nvSpPr>
        <p:spPr>
          <a:xfrm>
            <a:off x="5193554" y="1292783"/>
            <a:ext cx="2021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</a:t>
            </a:r>
            <a:r>
              <a:rPr lang="en-US" sz="1600" dirty="0" smtClean="0"/>
              <a:t>eeble H-bonds are always redundant.</a:t>
            </a:r>
            <a:endParaRPr lang="en-US" sz="1600" dirty="0"/>
          </a:p>
        </p:txBody>
      </p:sp>
      <p:grpSp>
        <p:nvGrpSpPr>
          <p:cNvPr id="3" name="Group 2"/>
          <p:cNvGrpSpPr/>
          <p:nvPr/>
        </p:nvGrpSpPr>
        <p:grpSpPr>
          <a:xfrm>
            <a:off x="98634" y="1681054"/>
            <a:ext cx="7558095" cy="4478149"/>
            <a:chOff x="98634" y="1681054"/>
            <a:chExt cx="7558095" cy="4478149"/>
          </a:xfrm>
        </p:grpSpPr>
        <p:sp>
          <p:nvSpPr>
            <p:cNvPr id="8" name="TextBox 7"/>
            <p:cNvSpPr txBox="1"/>
            <p:nvPr/>
          </p:nvSpPr>
          <p:spPr>
            <a:xfrm>
              <a:off x="98634" y="1681054"/>
              <a:ext cx="7558095" cy="4478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Monte Carlo Sampling Algorithm</a:t>
              </a:r>
            </a:p>
            <a:p>
              <a:pPr marL="342900" indent="-342900">
                <a:spcBef>
                  <a:spcPts val="900"/>
                </a:spcBef>
                <a:buAutoNum type="arabicPeriod"/>
              </a:pPr>
              <a:r>
                <a:rPr lang="en-US" dirty="0" smtClean="0"/>
                <a:t>If( </a:t>
              </a:r>
              <a:r>
                <a:rPr lang="en-US" dirty="0" err="1" smtClean="0"/>
                <a:t>ranx</a:t>
              </a:r>
              <a:r>
                <a:rPr lang="en-US" dirty="0" smtClean="0"/>
                <a:t> &lt; p</a:t>
              </a:r>
              <a:r>
                <a:rPr lang="en-US" baseline="30000" dirty="0" smtClean="0"/>
                <a:t>(</a:t>
              </a:r>
              <a:r>
                <a:rPr lang="en-US" baseline="30000" dirty="0" err="1" smtClean="0"/>
                <a:t>nt</a:t>
              </a:r>
              <a:r>
                <a:rPr lang="en-US" baseline="30000" dirty="0" smtClean="0"/>
                <a:t>)</a:t>
              </a:r>
              <a:r>
                <a:rPr lang="en-US" baseline="30000" dirty="0"/>
                <a:t> </a:t>
              </a:r>
              <a:r>
                <a:rPr lang="en-US" dirty="0" smtClean="0"/>
                <a:t>) then make torsion native-like, otherwise disordered.</a:t>
              </a:r>
            </a:p>
            <a:p>
              <a:pPr marL="342900" indent="-342900">
                <a:spcBef>
                  <a:spcPts val="900"/>
                </a:spcBef>
                <a:buFontTx/>
                <a:buAutoNum type="arabicPeriod"/>
              </a:pPr>
              <a:r>
                <a:rPr lang="en-US" dirty="0"/>
                <a:t>If( </a:t>
              </a:r>
              <a:r>
                <a:rPr lang="en-US" dirty="0" err="1"/>
                <a:t>ranx</a:t>
              </a:r>
              <a:r>
                <a:rPr lang="en-US" dirty="0"/>
                <a:t> &lt; p</a:t>
              </a:r>
              <a:r>
                <a:rPr lang="en-US" baseline="30000" dirty="0" smtClean="0"/>
                <a:t>(</a:t>
              </a:r>
              <a:r>
                <a:rPr lang="en-US" baseline="30000" dirty="0" err="1" smtClean="0"/>
                <a:t>hb</a:t>
              </a:r>
              <a:r>
                <a:rPr lang="en-US" baseline="30000" dirty="0" smtClean="0"/>
                <a:t>) </a:t>
              </a:r>
              <a:r>
                <a:rPr lang="en-US" dirty="0"/>
                <a:t>) then </a:t>
              </a:r>
              <a:r>
                <a:rPr lang="en-US" dirty="0" smtClean="0"/>
                <a:t>h-</a:t>
              </a:r>
              <a:r>
                <a:rPr lang="en-US" dirty="0" err="1" smtClean="0"/>
                <a:t>th</a:t>
              </a:r>
              <a:r>
                <a:rPr lang="en-US" dirty="0" smtClean="0"/>
                <a:t> H-bond is present, otherwise it is broken. </a:t>
              </a:r>
              <a:endParaRPr lang="en-US" dirty="0"/>
            </a:p>
            <a:p>
              <a:pPr marL="342900" indent="-342900">
                <a:spcBef>
                  <a:spcPts val="900"/>
                </a:spcBef>
                <a:buAutoNum type="arabicPeriod"/>
              </a:pPr>
              <a:r>
                <a:rPr lang="en-US" b="1" dirty="0" smtClean="0">
                  <a:solidFill>
                    <a:srgbClr val="800000"/>
                  </a:solidFill>
                </a:rPr>
                <a:t>Sort order constraints by entropy in a “first in, first out” stack:   </a:t>
              </a:r>
              <a:r>
                <a:rPr lang="en-US" dirty="0" smtClean="0"/>
                <a:t>From stack, place covalent bonds, strong H-bonds from strongest to weakest until the next strongest constraint is a native torsion. Then, place all native torsions, and continue to place weak H-bonds from strongest to weakest until the disordered torsions are reached. </a:t>
              </a:r>
            </a:p>
            <a:p>
              <a:pPr marL="342900" indent="-342900">
                <a:spcBef>
                  <a:spcPts val="900"/>
                </a:spcBef>
                <a:buAutoNum type="arabicPeriod"/>
              </a:pPr>
              <a:r>
                <a:rPr lang="en-US" b="1" dirty="0" smtClean="0">
                  <a:solidFill>
                    <a:srgbClr val="800000"/>
                  </a:solidFill>
                </a:rPr>
                <a:t>Play bar-body pebble game:</a:t>
              </a:r>
              <a:r>
                <a:rPr lang="en-US" dirty="0" smtClean="0"/>
                <a:t> </a:t>
              </a:r>
              <a:r>
                <a:rPr lang="en-US" dirty="0"/>
                <a:t>R</a:t>
              </a:r>
              <a:r>
                <a:rPr lang="en-US" dirty="0" smtClean="0"/>
                <a:t>ecursively place constraints in the network from </a:t>
              </a:r>
              <a:r>
                <a:rPr lang="en-US" dirty="0"/>
                <a:t>strongest to </a:t>
              </a:r>
              <a:r>
                <a:rPr lang="en-US" dirty="0" smtClean="0"/>
                <a:t>weakest following the sorted stack.</a:t>
              </a:r>
            </a:p>
            <a:p>
              <a:pPr marL="342900" indent="-342900">
                <a:spcBef>
                  <a:spcPts val="900"/>
                </a:spcBef>
                <a:buAutoNum type="arabicPeriod"/>
              </a:pPr>
              <a:r>
                <a:rPr lang="en-US" dirty="0" smtClean="0"/>
                <a:t>Add pure entropy contributions from all independent constraints. </a:t>
              </a:r>
            </a:p>
            <a:p>
              <a:pPr marL="342900" indent="-342900">
                <a:spcBef>
                  <a:spcPts val="900"/>
                </a:spcBef>
                <a:buAutoNum type="arabicPeriod"/>
              </a:pPr>
              <a:r>
                <a:rPr lang="en-US" dirty="0" smtClean="0"/>
                <a:t>Return to step 1 until requested number of samples are generated. Then average the results to estimate total conformational entropy. </a:t>
              </a:r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542190" y="2721652"/>
              <a:ext cx="270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h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9945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142"/>
          <a:stretch/>
        </p:blipFill>
        <p:spPr>
          <a:xfrm>
            <a:off x="105829" y="1328691"/>
            <a:ext cx="9068939" cy="4185937"/>
          </a:xfrm>
          <a:prstGeom prst="rect">
            <a:avLst/>
          </a:prstGeom>
        </p:spPr>
      </p:pic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-35278" y="0"/>
            <a:ext cx="9242481" cy="9289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Generic Constraint Characteristics</a:t>
            </a:r>
            <a:endParaRPr lang="en-US" sz="2400" b="1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 defTabSz="914400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rPr>
              <a:t>Within an energy tolerance: Atoms wiggle around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4624" y="984603"/>
            <a:ext cx="8719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0000"/>
                </a:solidFill>
              </a:rPr>
              <a:t>I</a:t>
            </a:r>
            <a:r>
              <a:rPr lang="en-US" sz="2400" b="1" dirty="0" smtClean="0">
                <a:solidFill>
                  <a:srgbClr val="800000"/>
                </a:solidFill>
              </a:rPr>
              <a:t>nteractions are ranked ordered from strongest to weakest</a:t>
            </a:r>
            <a:endParaRPr lang="en-US" sz="2400" b="1" dirty="0">
              <a:solidFill>
                <a:srgbClr val="800000"/>
              </a:solidFill>
            </a:endParaRPr>
          </a:p>
        </p:txBody>
      </p:sp>
      <p:sp>
        <p:nvSpPr>
          <p:cNvPr id="11" name="Bent-Up Arrow 10"/>
          <p:cNvSpPr/>
          <p:nvPr/>
        </p:nvSpPr>
        <p:spPr bwMode="auto">
          <a:xfrm flipH="1">
            <a:off x="5832409" y="5079572"/>
            <a:ext cx="811363" cy="764287"/>
          </a:xfrm>
          <a:prstGeom prst="bentUpArrow">
            <a:avLst/>
          </a:prstGeom>
          <a:solidFill>
            <a:srgbClr val="FFFF00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99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Bent-Up Arrow 11"/>
          <p:cNvSpPr/>
          <p:nvPr/>
        </p:nvSpPr>
        <p:spPr bwMode="auto">
          <a:xfrm>
            <a:off x="3257209" y="5079572"/>
            <a:ext cx="811363" cy="764287"/>
          </a:xfrm>
          <a:prstGeom prst="bentUpArrow">
            <a:avLst/>
          </a:prstGeom>
          <a:solidFill>
            <a:srgbClr val="FFFF00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99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43773" y="5514627"/>
            <a:ext cx="2448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conformational entropy restricts motions the least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58300" y="5511532"/>
            <a:ext cx="2281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 conformational entropy restricts motions the most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021536" y="4947146"/>
            <a:ext cx="188142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Within ΔE the width of the potential energy well quantifies the strength of an interaction</a:t>
            </a:r>
          </a:p>
        </p:txBody>
      </p:sp>
    </p:spTree>
    <p:extLst>
      <p:ext uri="{BB962C8B-B14F-4D97-AF65-F5344CB8AC3E}">
        <p14:creationId xmlns:p14="http://schemas.microsoft.com/office/powerpoint/2010/main" val="1500532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6"/>
          <p:cNvSpPr>
            <a:spLocks noChangeArrowheads="1"/>
          </p:cNvSpPr>
          <p:nvPr/>
        </p:nvSpPr>
        <p:spPr bwMode="auto">
          <a:xfrm>
            <a:off x="0" y="0"/>
            <a:ext cx="9144000" cy="92989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Calculating the Free Energy of a Protein </a:t>
            </a:r>
          </a:p>
          <a:p>
            <a:pPr algn="ctr">
              <a:spcBef>
                <a:spcPts val="400"/>
              </a:spcBef>
            </a:pPr>
            <a:r>
              <a:rPr lang="en-US" sz="2000" b="1" dirty="0" smtClean="0">
                <a:solidFill>
                  <a:srgbClr val="FFFF00"/>
                </a:solidFill>
                <a:sym typeface="Symbol" charset="0"/>
              </a:rPr>
              <a:t>Functional form of the probability distributions</a:t>
            </a:r>
            <a:endParaRPr lang="en-US" sz="2000" b="1" dirty="0">
              <a:solidFill>
                <a:srgbClr val="FFFF00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81431" y="960185"/>
            <a:ext cx="8062486" cy="774700"/>
            <a:chOff x="181431" y="1005545"/>
            <a:chExt cx="8062486" cy="774700"/>
          </a:xfrm>
        </p:grpSpPr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89728750"/>
                </p:ext>
              </p:extLst>
            </p:nvPr>
          </p:nvGraphicFramePr>
          <p:xfrm>
            <a:off x="4874530" y="1005545"/>
            <a:ext cx="1222375" cy="774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986" name="Equation" r:id="rId3" imgW="673100" imgH="431800" progId="Equation.3">
                    <p:embed/>
                  </p:oleObj>
                </mc:Choice>
                <mc:Fallback>
                  <p:oleObj name="Equation" r:id="rId3" imgW="673100" imgH="431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874530" y="1005545"/>
                          <a:ext cx="1222375" cy="774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Box 23"/>
            <p:cNvSpPr txBox="1"/>
            <p:nvPr/>
          </p:nvSpPr>
          <p:spPr>
            <a:xfrm>
              <a:off x="6180085" y="1043310"/>
              <a:ext cx="20638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Apply uniformly to all torsions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1431" y="1190731"/>
              <a:ext cx="4805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 </a:t>
              </a:r>
              <a:r>
                <a:rPr lang="en-US" dirty="0" err="1" smtClean="0"/>
                <a:t>N</a:t>
              </a:r>
              <a:r>
                <a:rPr lang="en-US" baseline="-25000" dirty="0" err="1" smtClean="0"/>
                <a:t>nt</a:t>
              </a:r>
              <a:r>
                <a:rPr lang="en-US" dirty="0" smtClean="0"/>
                <a:t> = average number of native-torsions:  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80700" y="4135022"/>
            <a:ext cx="8607519" cy="2255143"/>
            <a:chOff x="180700" y="4135022"/>
            <a:chExt cx="8607519" cy="2255143"/>
          </a:xfrm>
        </p:grpSpPr>
        <p:grpSp>
          <p:nvGrpSpPr>
            <p:cNvPr id="39" name="Group 38"/>
            <p:cNvGrpSpPr/>
            <p:nvPr/>
          </p:nvGrpSpPr>
          <p:grpSpPr>
            <a:xfrm>
              <a:off x="180700" y="4135022"/>
              <a:ext cx="8607519" cy="2255143"/>
              <a:chOff x="180700" y="4135022"/>
              <a:chExt cx="8607519" cy="2255143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3299825" y="4207230"/>
                <a:ext cx="5488394" cy="1754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800000"/>
                    </a:solidFill>
                  </a:rPr>
                  <a:t>Remaining Task:</a:t>
                </a:r>
                <a:r>
                  <a:rPr lang="en-US" dirty="0" smtClean="0"/>
                  <a:t> Numerically solve for                      for each node on the grid. This means, adjust, </a:t>
                </a:r>
                <a:r>
                  <a:rPr lang="en-US" dirty="0">
                    <a:latin typeface="Symbol" charset="2"/>
                    <a:cs typeface="Symbol" charset="2"/>
                  </a:rPr>
                  <a:t>μ, </a:t>
                </a:r>
                <a:r>
                  <a:rPr lang="en-US" dirty="0" smtClean="0"/>
                  <a:t>to obtain the desired number of H-bonds, and adjust p</a:t>
                </a:r>
                <a:r>
                  <a:rPr lang="en-US" baseline="30000" dirty="0" smtClean="0"/>
                  <a:t>(</a:t>
                </a:r>
                <a:r>
                  <a:rPr lang="en-US" baseline="30000" dirty="0" err="1" smtClean="0"/>
                  <a:t>nt</a:t>
                </a:r>
                <a:r>
                  <a:rPr lang="en-US" baseline="30000" dirty="0" smtClean="0"/>
                  <a:t>)</a:t>
                </a:r>
                <a:r>
                  <a:rPr lang="en-US" dirty="0" smtClean="0"/>
                  <a:t> to obtain the desired number of native-torsions. Use adaptive grid method for this. When finished note that the </a:t>
                </a:r>
                <a:r>
                  <a:rPr lang="en-US" b="1" dirty="0" smtClean="0">
                    <a:solidFill>
                      <a:srgbClr val="0000FF"/>
                    </a:solidFill>
                  </a:rPr>
                  <a:t>Free Energy Landscape</a:t>
                </a:r>
                <a:r>
                  <a:rPr lang="en-US" dirty="0" smtClean="0"/>
                  <a:t> is calculated. </a:t>
                </a:r>
                <a:endParaRPr lang="en-US" baseline="-25000" dirty="0" smtClean="0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180700" y="4135022"/>
                <a:ext cx="2654172" cy="2255143"/>
                <a:chOff x="619090" y="3692762"/>
                <a:chExt cx="2654172" cy="2255143"/>
              </a:xfrm>
            </p:grpSpPr>
            <p:grpSp>
              <p:nvGrpSpPr>
                <p:cNvPr id="10" name="Group 132"/>
                <p:cNvGrpSpPr>
                  <a:grpSpLocks/>
                </p:cNvGrpSpPr>
                <p:nvPr/>
              </p:nvGrpSpPr>
              <p:grpSpPr bwMode="auto">
                <a:xfrm>
                  <a:off x="619090" y="3882371"/>
                  <a:ext cx="2654172" cy="2065534"/>
                  <a:chOff x="2353248" y="2622317"/>
                  <a:chExt cx="4822351" cy="3982640"/>
                </a:xfrm>
              </p:grpSpPr>
              <p:grpSp>
                <p:nvGrpSpPr>
                  <p:cNvPr id="12" name="Group 3"/>
                  <p:cNvGrpSpPr>
                    <a:grpSpLocks/>
                  </p:cNvGrpSpPr>
                  <p:nvPr/>
                </p:nvGrpSpPr>
                <p:grpSpPr bwMode="auto">
                  <a:xfrm>
                    <a:off x="3143249" y="2627313"/>
                    <a:ext cx="3889375" cy="3367088"/>
                    <a:chOff x="576" y="1679"/>
                    <a:chExt cx="2450" cy="2121"/>
                  </a:xfrm>
                </p:grpSpPr>
                <p:sp>
                  <p:nvSpPr>
                    <p:cNvPr id="15" name="Rectangle 4" descr="Large grid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1880"/>
                      <a:ext cx="2352" cy="1920"/>
                    </a:xfrm>
                    <a:prstGeom prst="rect">
                      <a:avLst/>
                    </a:prstGeom>
                    <a:pattFill prst="lgGrid">
                      <a:fgClr>
                        <a:schemeClr val="tx2"/>
                      </a:fgClr>
                      <a:bgClr>
                        <a:schemeClr val="bg1"/>
                      </a:bgClr>
                    </a:patt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" name="Line 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593" y="1679"/>
                      <a:ext cx="0" cy="2112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" name="Line 7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1802" y="2560"/>
                      <a:ext cx="0" cy="2448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3" name="Text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53248" y="2622317"/>
                    <a:ext cx="902294" cy="71212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800" b="1" dirty="0" err="1" smtClean="0">
                        <a:solidFill>
                          <a:srgbClr val="378518"/>
                        </a:solidFill>
                      </a:rPr>
                      <a:t>N</a:t>
                    </a:r>
                    <a:r>
                      <a:rPr lang="en-US" sz="1800" b="1" baseline="-25000" dirty="0" err="1" smtClean="0">
                        <a:solidFill>
                          <a:srgbClr val="378518"/>
                        </a:solidFill>
                      </a:rPr>
                      <a:t>nt</a:t>
                    </a:r>
                    <a:endParaRPr lang="en-US" sz="1800" b="1" baseline="-25000" dirty="0">
                      <a:solidFill>
                        <a:srgbClr val="378518"/>
                      </a:solidFill>
                    </a:endParaRPr>
                  </a:p>
                </p:txBody>
              </p:sp>
              <p:sp>
                <p:nvSpPr>
                  <p:cNvPr id="14" name="TextBox 1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195624" y="5892833"/>
                    <a:ext cx="979975" cy="71212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800" b="1" dirty="0" err="1" smtClean="0">
                        <a:solidFill>
                          <a:srgbClr val="000099"/>
                        </a:solidFill>
                      </a:rPr>
                      <a:t>N</a:t>
                    </a:r>
                    <a:r>
                      <a:rPr lang="en-US" sz="1800" b="1" baseline="-25000" dirty="0" err="1" smtClean="0">
                        <a:solidFill>
                          <a:srgbClr val="000099"/>
                        </a:solidFill>
                      </a:rPr>
                      <a:t>hb</a:t>
                    </a:r>
                    <a:endParaRPr lang="en-US" sz="1800" b="1" baseline="-25000" dirty="0">
                      <a:solidFill>
                        <a:srgbClr val="000099"/>
                      </a:solidFill>
                    </a:endParaRPr>
                  </a:p>
                </p:txBody>
              </p:sp>
            </p:grpSp>
            <p:sp>
              <p:nvSpPr>
                <p:cNvPr id="11" name="TextBox 10"/>
                <p:cNvSpPr txBox="1"/>
                <p:nvPr/>
              </p:nvSpPr>
              <p:spPr>
                <a:xfrm>
                  <a:off x="1479509" y="3692762"/>
                  <a:ext cx="1313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solidFill>
                        <a:srgbClr val="800000"/>
                      </a:solidFill>
                    </a:rPr>
                    <a:t>schematic</a:t>
                  </a:r>
                  <a:endParaRPr lang="en-US" b="1" dirty="0">
                    <a:solidFill>
                      <a:srgbClr val="800000"/>
                    </a:solidFill>
                  </a:endParaRPr>
                </a:p>
              </p:txBody>
            </p:sp>
          </p:grpSp>
        </p:grpSp>
        <p:graphicFrame>
          <p:nvGraphicFramePr>
            <p:cNvPr id="27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6608255"/>
                </p:ext>
              </p:extLst>
            </p:nvPr>
          </p:nvGraphicFramePr>
          <p:xfrm>
            <a:off x="7422961" y="4229901"/>
            <a:ext cx="1282056" cy="3746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987" name="Equation" r:id="rId5" imgW="736600" imgH="215900" progId="Equation.3">
                    <p:embed/>
                  </p:oleObj>
                </mc:Choice>
                <mc:Fallback>
                  <p:oleObj name="Equation" r:id="rId5" imgW="7366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422961" y="4229901"/>
                          <a:ext cx="1282056" cy="3746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" name="TextBox 30"/>
          <p:cNvSpPr txBox="1"/>
          <p:nvPr/>
        </p:nvSpPr>
        <p:spPr>
          <a:xfrm>
            <a:off x="464916" y="2801016"/>
            <a:ext cx="3606004" cy="1323439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When using Monte </a:t>
            </a:r>
            <a:r>
              <a:rPr lang="en-US" sz="1600" dirty="0"/>
              <a:t>Carlo </a:t>
            </a:r>
            <a:r>
              <a:rPr lang="en-US" sz="1600" dirty="0" smtClean="0"/>
              <a:t>to calculate the average conformational entropy, it is best to also average </a:t>
            </a:r>
            <a:r>
              <a:rPr lang="en-US" sz="1600" dirty="0" err="1" smtClean="0"/>
              <a:t>intramolecular</a:t>
            </a:r>
            <a:r>
              <a:rPr lang="en-US" sz="1600" dirty="0" smtClean="0"/>
              <a:t> H-bond energy so that compensating fluctuations will cancel each other out. </a:t>
            </a:r>
            <a:endParaRPr lang="en-US" sz="1600" dirty="0"/>
          </a:p>
        </p:txBody>
      </p:sp>
      <p:sp>
        <p:nvSpPr>
          <p:cNvPr id="35" name="Rectangle 34"/>
          <p:cNvSpPr/>
          <p:nvPr/>
        </p:nvSpPr>
        <p:spPr>
          <a:xfrm>
            <a:off x="2427106" y="6274715"/>
            <a:ext cx="5157372" cy="379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en-US" sz="1600" b="1" kern="0" dirty="0">
                <a:solidFill>
                  <a:sysClr val="windowText" lastClr="000000"/>
                </a:solidFill>
              </a:rPr>
              <a:t>Jacobs &amp; </a:t>
            </a:r>
            <a:r>
              <a:rPr lang="en-US" sz="1600" b="1" kern="0" dirty="0" err="1">
                <a:solidFill>
                  <a:sysClr val="windowText" lastClr="000000"/>
                </a:solidFill>
              </a:rPr>
              <a:t>Dallakyan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(2005) </a:t>
            </a:r>
            <a:r>
              <a:rPr lang="en-US" sz="1600" b="1" i="1" kern="0" dirty="0">
                <a:solidFill>
                  <a:sysClr val="windowText" lastClr="000000"/>
                </a:solidFill>
              </a:rPr>
              <a:t>Biophysical J.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88:903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81431" y="1618310"/>
            <a:ext cx="8545335" cy="2264824"/>
            <a:chOff x="181431" y="1618310"/>
            <a:chExt cx="8545335" cy="2264824"/>
          </a:xfrm>
        </p:grpSpPr>
        <p:grpSp>
          <p:nvGrpSpPr>
            <p:cNvPr id="38" name="Group 37"/>
            <p:cNvGrpSpPr/>
            <p:nvPr/>
          </p:nvGrpSpPr>
          <p:grpSpPr>
            <a:xfrm>
              <a:off x="181431" y="1618310"/>
              <a:ext cx="8243919" cy="2264824"/>
              <a:chOff x="181431" y="1618310"/>
              <a:chExt cx="8243919" cy="2264824"/>
            </a:xfrm>
          </p:grpSpPr>
          <p:graphicFrame>
            <p:nvGraphicFramePr>
              <p:cNvPr id="6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4337509"/>
                  </p:ext>
                </p:extLst>
              </p:nvPr>
            </p:nvGraphicFramePr>
            <p:xfrm>
              <a:off x="4927428" y="1618310"/>
              <a:ext cx="3022600" cy="8429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988" name="Equation" r:id="rId7" imgW="1663700" imgH="469900" progId="Equation.3">
                      <p:embed/>
                    </p:oleObj>
                  </mc:Choice>
                  <mc:Fallback>
                    <p:oleObj name="Equation" r:id="rId7" imgW="1663700" imgH="4699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4927428" y="1618310"/>
                            <a:ext cx="3022600" cy="8429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" name="TextBox 1"/>
              <p:cNvSpPr txBox="1"/>
              <p:nvPr/>
            </p:nvSpPr>
            <p:spPr>
              <a:xfrm>
                <a:off x="181432" y="2075276"/>
                <a:ext cx="47739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A Lagrange multiplier, </a:t>
                </a:r>
                <a:r>
                  <a:rPr lang="en-US" b="1" dirty="0" smtClean="0">
                    <a:solidFill>
                      <a:srgbClr val="FF0000"/>
                    </a:solidFill>
                    <a:latin typeface="Symbol" charset="2"/>
                    <a:cs typeface="Symbol" charset="2"/>
                  </a:rPr>
                  <a:t>μ,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is introduced to satisfy the average number of H-bonds.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81431" y="1780427"/>
                <a:ext cx="4814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For </a:t>
                </a:r>
                <a:r>
                  <a:rPr lang="en-US" dirty="0" err="1" smtClean="0"/>
                  <a:t>N</a:t>
                </a:r>
                <a:r>
                  <a:rPr lang="en-US" baseline="-25000" dirty="0" err="1" smtClean="0"/>
                  <a:t>hb</a:t>
                </a:r>
                <a:r>
                  <a:rPr lang="en-US" dirty="0" smtClean="0"/>
                  <a:t> = average number of native H-bonds:  </a:t>
                </a:r>
                <a:endParaRPr lang="en-US" dirty="0"/>
              </a:p>
            </p:txBody>
          </p:sp>
          <p:sp>
            <p:nvSpPr>
              <p:cNvPr id="28" name="Up Arrow 27"/>
              <p:cNvSpPr/>
              <p:nvPr/>
            </p:nvSpPr>
            <p:spPr bwMode="auto">
              <a:xfrm>
                <a:off x="4978094" y="2336088"/>
                <a:ext cx="285418" cy="623713"/>
              </a:xfrm>
              <a:prstGeom prst="upArrow">
                <a:avLst/>
              </a:prstGeom>
              <a:solidFill>
                <a:srgbClr val="0000FF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377117" y="2959804"/>
                <a:ext cx="4048233" cy="923330"/>
              </a:xfrm>
              <a:prstGeom prst="rect">
                <a:avLst/>
              </a:prstGeom>
              <a:noFill/>
              <a:ln w="28575" cmpd="sng">
                <a:solidFill>
                  <a:srgbClr val="0000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Solving the free energy functional has been reduced to minimizing a function of two variables, which are (</a:t>
                </a:r>
                <a:r>
                  <a:rPr lang="en-US" baseline="30000" dirty="0" smtClean="0"/>
                  <a:t> </a:t>
                </a:r>
                <a:r>
                  <a:rPr lang="en-US" b="1" dirty="0" smtClean="0">
                    <a:latin typeface="Symbol" charset="2"/>
                    <a:cs typeface="Symbol" charset="2"/>
                  </a:rPr>
                  <a:t>μ</a:t>
                </a:r>
                <a:r>
                  <a:rPr lang="en-US" dirty="0" smtClean="0"/>
                  <a:t>, p</a:t>
                </a:r>
                <a:r>
                  <a:rPr lang="en-US" baseline="30000" dirty="0" smtClean="0"/>
                  <a:t>(</a:t>
                </a:r>
                <a:r>
                  <a:rPr lang="en-US" baseline="30000" dirty="0" err="1" smtClean="0"/>
                  <a:t>nt</a:t>
                </a:r>
                <a:r>
                  <a:rPr lang="en-US" baseline="30000" dirty="0" smtClean="0"/>
                  <a:t>)</a:t>
                </a:r>
                <a:r>
                  <a:rPr lang="en-US" baseline="-25000" dirty="0"/>
                  <a:t> </a:t>
                </a:r>
                <a:r>
                  <a:rPr lang="en-US" dirty="0" smtClean="0"/>
                  <a:t>). </a:t>
                </a:r>
                <a:endParaRPr lang="en-US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182206" y="2517534"/>
              <a:ext cx="3544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Inhomogeneous mean field theory</a:t>
              </a:r>
              <a:endParaRPr lang="en-US" sz="1600" b="1" dirty="0">
                <a:solidFill>
                  <a:srgbClr val="8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797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5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minimal Distance Constraint Model (</a:t>
            </a:r>
            <a:r>
              <a:rPr kumimoji="0" lang="en-US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mDCM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)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Arial"/>
              </a:rPr>
              <a:t>Macrostates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Arial"/>
              </a:rPr>
              <a:t> are defined within constraint space</a:t>
            </a:r>
          </a:p>
        </p:txBody>
      </p:sp>
      <p:grpSp>
        <p:nvGrpSpPr>
          <p:cNvPr id="27" name="Group 3"/>
          <p:cNvGrpSpPr>
            <a:grpSpLocks/>
          </p:cNvGrpSpPr>
          <p:nvPr/>
        </p:nvGrpSpPr>
        <p:grpSpPr bwMode="auto">
          <a:xfrm>
            <a:off x="347539" y="2452000"/>
            <a:ext cx="4786313" cy="3886200"/>
            <a:chOff x="240" y="1536"/>
            <a:chExt cx="3015" cy="2448"/>
          </a:xfrm>
        </p:grpSpPr>
        <p:sp>
          <p:nvSpPr>
            <p:cNvPr id="28" name="Rectangle 4" descr="Large grid"/>
            <p:cNvSpPr>
              <a:spLocks noChangeArrowheads="1"/>
            </p:cNvSpPr>
            <p:nvPr/>
          </p:nvSpPr>
          <p:spPr bwMode="auto">
            <a:xfrm>
              <a:off x="576" y="1824"/>
              <a:ext cx="2352" cy="1920"/>
            </a:xfrm>
            <a:prstGeom prst="rect">
              <a:avLst/>
            </a:prstGeom>
            <a:pattFill prst="lgGrid">
              <a:fgClr>
                <a:srgbClr val="000000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Text Box 5"/>
            <p:cNvSpPr txBox="1">
              <a:spLocks noChangeArrowheads="1"/>
            </p:cNvSpPr>
            <p:nvPr/>
          </p:nvSpPr>
          <p:spPr bwMode="auto">
            <a:xfrm rot="-5400000">
              <a:off x="-533" y="2556"/>
              <a:ext cx="199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more native torsion constraints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Line 6"/>
            <p:cNvSpPr>
              <a:spLocks noChangeShapeType="1"/>
            </p:cNvSpPr>
            <p:nvPr/>
          </p:nvSpPr>
          <p:spPr bwMode="auto">
            <a:xfrm flipV="1">
              <a:off x="593" y="1623"/>
              <a:ext cx="0" cy="211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Line 7"/>
            <p:cNvSpPr>
              <a:spLocks noChangeShapeType="1"/>
            </p:cNvSpPr>
            <p:nvPr/>
          </p:nvSpPr>
          <p:spPr bwMode="auto">
            <a:xfrm rot="5400000" flipV="1">
              <a:off x="1802" y="2504"/>
              <a:ext cx="0" cy="244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733" y="3756"/>
              <a:ext cx="205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more H-bond crosslink constraints</a:t>
              </a:r>
            </a:p>
          </p:txBody>
        </p:sp>
        <p:sp>
          <p:nvSpPr>
            <p:cNvPr id="33" name="Text Box 9"/>
            <p:cNvSpPr txBox="1">
              <a:spLocks noChangeArrowheads="1"/>
            </p:cNvSpPr>
            <p:nvPr/>
          </p:nvSpPr>
          <p:spPr bwMode="auto">
            <a:xfrm>
              <a:off x="2928" y="3753"/>
              <a:ext cx="32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N</a:t>
              </a:r>
              <a:r>
                <a:rPr kumimoji="0" lang="en-US" sz="1800" b="0" i="0" u="none" strike="noStrike" kern="0" cap="none" spc="0" normalizeH="0" baseline="-2500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hb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Text Box 10"/>
            <p:cNvSpPr txBox="1">
              <a:spLocks noChangeArrowheads="1"/>
            </p:cNvSpPr>
            <p:nvPr/>
          </p:nvSpPr>
          <p:spPr bwMode="auto">
            <a:xfrm>
              <a:off x="240" y="1536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N</a:t>
              </a:r>
              <a:r>
                <a:rPr kumimoji="0" lang="en-US" sz="1800" b="0" i="0" u="none" strike="noStrike" kern="0" cap="none" spc="0" normalizeH="0" baseline="-2500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nt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Oval 11"/>
            <p:cNvSpPr>
              <a:spLocks noChangeArrowheads="1"/>
            </p:cNvSpPr>
            <p:nvPr/>
          </p:nvSpPr>
          <p:spPr bwMode="auto">
            <a:xfrm rot="2108920">
              <a:off x="1872" y="2160"/>
              <a:ext cx="672" cy="336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Oval 12"/>
            <p:cNvSpPr>
              <a:spLocks noChangeArrowheads="1"/>
            </p:cNvSpPr>
            <p:nvPr/>
          </p:nvSpPr>
          <p:spPr bwMode="auto">
            <a:xfrm rot="2108920">
              <a:off x="960" y="2784"/>
              <a:ext cx="960" cy="576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Text Box 13"/>
            <p:cNvSpPr txBox="1">
              <a:spLocks noChangeArrowheads="1"/>
            </p:cNvSpPr>
            <p:nvPr/>
          </p:nvSpPr>
          <p:spPr bwMode="auto">
            <a:xfrm>
              <a:off x="2040" y="2112"/>
              <a:ext cx="2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Arial"/>
                </a:rPr>
                <a:t>F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38" name="Text Box 14"/>
            <p:cNvSpPr txBox="1">
              <a:spLocks noChangeArrowheads="1"/>
            </p:cNvSpPr>
            <p:nvPr/>
          </p:nvSpPr>
          <p:spPr bwMode="auto">
            <a:xfrm>
              <a:off x="1452" y="3066"/>
              <a:ext cx="2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Arial"/>
                </a:rPr>
                <a:t>U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</p:grpSp>
      <p:sp>
        <p:nvSpPr>
          <p:cNvPr id="39" name="Text Box 15"/>
          <p:cNvSpPr txBox="1">
            <a:spLocks noChangeArrowheads="1"/>
          </p:cNvSpPr>
          <p:nvPr/>
        </p:nvSpPr>
        <p:spPr bwMode="auto">
          <a:xfrm>
            <a:off x="408871" y="1752600"/>
            <a:ext cx="7673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Free energy function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: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hb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,N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 = U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IHB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–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u</a:t>
            </a:r>
            <a:r>
              <a:rPr kumimoji="0" lang="en-US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hb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+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v</a:t>
            </a:r>
            <a:r>
              <a:rPr kumimoji="0" lang="en-US" sz="1800" b="0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nt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– T(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charset="0"/>
              </a:rPr>
              <a:t>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nat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 +</a:t>
            </a:r>
            <a:r>
              <a:rPr kumimoji="0" lang="en-US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mix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</a:p>
        </p:txBody>
      </p:sp>
      <p:sp>
        <p:nvSpPr>
          <p:cNvPr id="41" name="Text Box 17"/>
          <p:cNvSpPr txBox="1">
            <a:spLocks noChangeArrowheads="1"/>
          </p:cNvSpPr>
          <p:nvPr/>
        </p:nvSpPr>
        <p:spPr bwMode="auto">
          <a:xfrm>
            <a:off x="4953000" y="1143000"/>
            <a:ext cx="4038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Jacobs &amp; Dallakyan (2005) </a:t>
            </a: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Biophysical J.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88:903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0" i="0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da-DK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Livesay et al. (2004</a:t>
            </a:r>
            <a:r>
              <a:rPr kumimoji="0" lang="da-DK" sz="14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 FEBS Letters</a:t>
            </a:r>
            <a:r>
              <a:rPr kumimoji="0" lang="da-DK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576:468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Text Box 19"/>
          <p:cNvSpPr txBox="1">
            <a:spLocks noChangeArrowheads="1"/>
          </p:cNvSpPr>
          <p:nvPr/>
        </p:nvSpPr>
        <p:spPr bwMode="auto">
          <a:xfrm>
            <a:off x="517525" y="1228725"/>
            <a:ext cx="2962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Mean Field Theory: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-866873" y="4256956"/>
            <a:ext cx="2551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b</a:t>
            </a:r>
            <a:r>
              <a:rPr lang="en-US" b="1" dirty="0" smtClean="0">
                <a:solidFill>
                  <a:srgbClr val="800000"/>
                </a:solidFill>
              </a:rPr>
              <a:t>etter atomic packing </a:t>
            </a:r>
            <a:r>
              <a:rPr lang="en-US" b="1" dirty="0" smtClean="0">
                <a:solidFill>
                  <a:srgbClr val="800000"/>
                </a:solidFill>
                <a:sym typeface="Wingdings"/>
              </a:rPr>
              <a:t>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8936" y="6221440"/>
            <a:ext cx="3663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m</a:t>
            </a:r>
            <a:r>
              <a:rPr lang="en-US" b="1" dirty="0" smtClean="0">
                <a:solidFill>
                  <a:srgbClr val="800000"/>
                </a:solidFill>
              </a:rPr>
              <a:t>ore stable secondary structure </a:t>
            </a:r>
            <a:r>
              <a:rPr lang="en-US" b="1" dirty="0" smtClean="0">
                <a:solidFill>
                  <a:srgbClr val="800000"/>
                </a:solidFill>
                <a:sym typeface="Wingdings"/>
              </a:rPr>
              <a:t></a:t>
            </a:r>
            <a:endParaRPr lang="en-US" b="1" dirty="0">
              <a:solidFill>
                <a:srgbClr val="80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75492" y="2113608"/>
            <a:ext cx="4595021" cy="2601450"/>
            <a:chOff x="1975492" y="2113608"/>
            <a:chExt cx="4595021" cy="2601450"/>
          </a:xfrm>
        </p:grpSpPr>
        <p:sp>
          <p:nvSpPr>
            <p:cNvPr id="40" name="Text Box 16"/>
            <p:cNvSpPr txBox="1">
              <a:spLocks noChangeArrowheads="1"/>
            </p:cNvSpPr>
            <p:nvPr/>
          </p:nvSpPr>
          <p:spPr bwMode="auto">
            <a:xfrm>
              <a:off x="3216072" y="2152303"/>
              <a:ext cx="335444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Arial"/>
                </a:rPr>
                <a:t>apply this equation to all nodes</a:t>
              </a:r>
            </a:p>
          </p:txBody>
        </p:sp>
        <p:sp>
          <p:nvSpPr>
            <p:cNvPr id="44" name="AutoShape 20"/>
            <p:cNvSpPr>
              <a:spLocks/>
            </p:cNvSpPr>
            <p:nvPr/>
          </p:nvSpPr>
          <p:spPr bwMode="auto">
            <a:xfrm rot="16200000">
              <a:off x="3021199" y="1878658"/>
              <a:ext cx="215900" cy="685800"/>
            </a:xfrm>
            <a:prstGeom prst="leftBrace">
              <a:avLst>
                <a:gd name="adj1" fmla="val 26471"/>
                <a:gd name="adj2" fmla="val 50000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Line 21"/>
            <p:cNvSpPr>
              <a:spLocks noChangeShapeType="1"/>
            </p:cNvSpPr>
            <p:nvPr/>
          </p:nvSpPr>
          <p:spPr bwMode="auto">
            <a:xfrm flipH="1">
              <a:off x="1975492" y="2335858"/>
              <a:ext cx="1151820" cy="23792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Line 22"/>
            <p:cNvSpPr>
              <a:spLocks noChangeShapeType="1"/>
            </p:cNvSpPr>
            <p:nvPr/>
          </p:nvSpPr>
          <p:spPr bwMode="auto">
            <a:xfrm>
              <a:off x="3135624" y="2335858"/>
              <a:ext cx="537303" cy="15804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6" name="Straight Arrow Connector 5"/>
            <p:cNvCxnSpPr>
              <a:stCxn id="46" idx="0"/>
            </p:cNvCxnSpPr>
            <p:nvPr/>
          </p:nvCxnSpPr>
          <p:spPr>
            <a:xfrm flipH="1">
              <a:off x="2786249" y="2335858"/>
              <a:ext cx="349375" cy="196738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7225184" y="1641118"/>
            <a:ext cx="130891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for given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template structure</a:t>
            </a:r>
          </a:p>
        </p:txBody>
      </p:sp>
    </p:spTree>
    <p:extLst>
      <p:ext uri="{BB962C8B-B14F-4D97-AF65-F5344CB8AC3E}">
        <p14:creationId xmlns:p14="http://schemas.microsoft.com/office/powerpoint/2010/main" val="78477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FEL and Ensembles of </a:t>
            </a:r>
            <a:r>
              <a:rPr lang="en-US" sz="2400" b="1" kern="0" dirty="0" smtClean="0">
                <a:solidFill>
                  <a:srgbClr val="FFFFFF"/>
                </a:solidFill>
                <a:latin typeface="Arial"/>
                <a:cs typeface="Arial"/>
              </a:rPr>
              <a:t>Constraint 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Topologies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Arial"/>
              </a:rPr>
              <a:t>Macrostates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Arial"/>
              </a:rPr>
              <a:t> are defined within constraint space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408871" y="1752600"/>
            <a:ext cx="7673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Free energy function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: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hb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,N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 = U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IHB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–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u</a:t>
            </a:r>
            <a:r>
              <a:rPr kumimoji="0" lang="en-US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hb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+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v</a:t>
            </a:r>
            <a:r>
              <a:rPr kumimoji="0" lang="en-US" sz="1800" b="0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nt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– T(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charset="0"/>
              </a:rPr>
              <a:t>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nat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 +</a:t>
            </a:r>
            <a:r>
              <a:rPr kumimoji="0" lang="en-US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mix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4953000" y="1143000"/>
            <a:ext cx="4038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Jacobs &amp;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Dallakyan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(2005) 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Biophysical J.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88:903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da-DK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Livesay</a:t>
            </a:r>
            <a:r>
              <a:rPr kumimoji="0" lang="da-DK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et al. (2004</a:t>
            </a:r>
            <a:r>
              <a:rPr kumimoji="0" lang="da-DK" sz="1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 FEBS Letters</a:t>
            </a:r>
            <a:r>
              <a:rPr kumimoji="0" lang="da-DK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576:468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517525" y="1228725"/>
            <a:ext cx="2962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Mean Field Theory:</a:t>
            </a:r>
          </a:p>
        </p:txBody>
      </p:sp>
      <p:sp>
        <p:nvSpPr>
          <p:cNvPr id="20" name="Text Box 23"/>
          <p:cNvSpPr txBox="1">
            <a:spLocks noChangeArrowheads="1"/>
          </p:cNvSpPr>
          <p:nvPr/>
        </p:nvSpPr>
        <p:spPr bwMode="auto">
          <a:xfrm>
            <a:off x="7225184" y="1641118"/>
            <a:ext cx="130891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for given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template structure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-866873" y="4256956"/>
            <a:ext cx="2551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b</a:t>
            </a:r>
            <a:r>
              <a:rPr lang="en-US" b="1" dirty="0" smtClean="0">
                <a:solidFill>
                  <a:srgbClr val="800000"/>
                </a:solidFill>
              </a:rPr>
              <a:t>etter atomic packing </a:t>
            </a:r>
            <a:r>
              <a:rPr lang="en-US" b="1" dirty="0" smtClean="0">
                <a:solidFill>
                  <a:srgbClr val="800000"/>
                </a:solidFill>
                <a:sym typeface="Wingdings"/>
              </a:rPr>
              <a:t>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38936" y="6221440"/>
            <a:ext cx="3663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m</a:t>
            </a:r>
            <a:r>
              <a:rPr lang="en-US" b="1" dirty="0" smtClean="0">
                <a:solidFill>
                  <a:srgbClr val="800000"/>
                </a:solidFill>
              </a:rPr>
              <a:t>ore stable secondary structure </a:t>
            </a:r>
            <a:r>
              <a:rPr lang="en-US" b="1" dirty="0" smtClean="0">
                <a:solidFill>
                  <a:srgbClr val="800000"/>
                </a:solidFill>
                <a:sym typeface="Wingdings"/>
              </a:rPr>
              <a:t></a:t>
            </a:r>
            <a:endParaRPr lang="en-US" b="1" dirty="0">
              <a:solidFill>
                <a:srgbClr val="800000"/>
              </a:solidFill>
            </a:endParaRP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347539" y="2452000"/>
            <a:ext cx="4786313" cy="3886200"/>
            <a:chOff x="240" y="1536"/>
            <a:chExt cx="3015" cy="2448"/>
          </a:xfrm>
        </p:grpSpPr>
        <p:sp>
          <p:nvSpPr>
            <p:cNvPr id="6" name="Rectangle 4" descr="Large grid"/>
            <p:cNvSpPr>
              <a:spLocks noChangeArrowheads="1"/>
            </p:cNvSpPr>
            <p:nvPr/>
          </p:nvSpPr>
          <p:spPr bwMode="auto">
            <a:xfrm>
              <a:off x="576" y="1824"/>
              <a:ext cx="2352" cy="1920"/>
            </a:xfrm>
            <a:prstGeom prst="rect">
              <a:avLst/>
            </a:prstGeom>
            <a:pattFill prst="lgGrid">
              <a:fgClr>
                <a:srgbClr val="000000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 rot="-5400000">
              <a:off x="-533" y="2556"/>
              <a:ext cx="199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more native torsion constraints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 flipV="1">
              <a:off x="593" y="1623"/>
              <a:ext cx="0" cy="211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rot="5400000" flipV="1">
              <a:off x="1802" y="2504"/>
              <a:ext cx="0" cy="244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733" y="3756"/>
              <a:ext cx="205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more H-bond crosslink constraints</a:t>
              </a: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2928" y="3753"/>
              <a:ext cx="32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N</a:t>
              </a:r>
              <a:r>
                <a:rPr kumimoji="0" lang="en-US" sz="1800" b="0" i="0" u="none" strike="noStrike" kern="0" cap="none" spc="0" normalizeH="0" baseline="-2500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hb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240" y="1536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N</a:t>
              </a:r>
              <a:r>
                <a:rPr kumimoji="0" lang="en-US" sz="1800" b="0" i="0" u="none" strike="noStrike" kern="0" cap="none" spc="0" normalizeH="0" baseline="-2500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nt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 rot="2108920">
              <a:off x="1872" y="2160"/>
              <a:ext cx="672" cy="336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 rot="2108920">
              <a:off x="960" y="2784"/>
              <a:ext cx="960" cy="576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2040" y="2112"/>
              <a:ext cx="2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Arial"/>
                </a:rPr>
                <a:t>F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1452" y="3066"/>
              <a:ext cx="2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Arial"/>
                </a:rPr>
                <a:t>U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2039451" y="2530216"/>
            <a:ext cx="7096125" cy="3827379"/>
            <a:chOff x="2039451" y="2530216"/>
            <a:chExt cx="7096125" cy="3827379"/>
          </a:xfrm>
        </p:grpSpPr>
        <p:grpSp>
          <p:nvGrpSpPr>
            <p:cNvPr id="64" name="Group 63"/>
            <p:cNvGrpSpPr/>
            <p:nvPr/>
          </p:nvGrpSpPr>
          <p:grpSpPr>
            <a:xfrm>
              <a:off x="4856931" y="5025682"/>
              <a:ext cx="2791622" cy="1331913"/>
              <a:chOff x="4756424" y="4687650"/>
              <a:chExt cx="2791622" cy="1331913"/>
            </a:xfrm>
          </p:grpSpPr>
          <p:pic>
            <p:nvPicPr>
              <p:cNvPr id="29" name="Picture 38" descr="DCM_246_cluster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6424" y="4687650"/>
                <a:ext cx="1841500" cy="1331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0" name="TextBox 59"/>
              <p:cNvSpPr txBox="1"/>
              <p:nvPr/>
            </p:nvSpPr>
            <p:spPr>
              <a:xfrm>
                <a:off x="6555116" y="5070172"/>
                <a:ext cx="9929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>
                    <a:latin typeface="Arial"/>
                    <a:cs typeface="Arial"/>
                  </a:rPr>
                  <a:t>+ . . .</a:t>
                </a:r>
                <a:endParaRPr lang="en-US" sz="2800" b="1" dirty="0">
                  <a:latin typeface="Arial"/>
                  <a:cs typeface="Arial"/>
                </a:endParaRPr>
              </a:p>
            </p:txBody>
          </p:sp>
        </p:grpSp>
        <p:cxnSp>
          <p:nvCxnSpPr>
            <p:cNvPr id="51" name="Straight Arrow Connector 50"/>
            <p:cNvCxnSpPr>
              <a:stCxn id="49" idx="1"/>
              <a:endCxn id="27" idx="1"/>
            </p:cNvCxnSpPr>
            <p:nvPr/>
          </p:nvCxnSpPr>
          <p:spPr>
            <a:xfrm flipH="1">
              <a:off x="3672927" y="3229510"/>
              <a:ext cx="1097333" cy="686810"/>
            </a:xfrm>
            <a:prstGeom prst="straightConnector1">
              <a:avLst/>
            </a:prstGeom>
            <a:ln w="3175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29" idx="1"/>
            </p:cNvCxnSpPr>
            <p:nvPr/>
          </p:nvCxnSpPr>
          <p:spPr>
            <a:xfrm flipH="1" flipV="1">
              <a:off x="2039451" y="4715058"/>
              <a:ext cx="2817480" cy="976581"/>
            </a:xfrm>
            <a:prstGeom prst="straightConnector1">
              <a:avLst/>
            </a:prstGeom>
            <a:ln w="3175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2786249" y="4284965"/>
              <a:ext cx="3674620" cy="49604"/>
            </a:xfrm>
            <a:prstGeom prst="straightConnector1">
              <a:avLst/>
            </a:prstGeom>
            <a:ln w="3175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4770260" y="2530216"/>
              <a:ext cx="2856244" cy="1398588"/>
              <a:chOff x="4733712" y="2731208"/>
              <a:chExt cx="2856244" cy="1398588"/>
            </a:xfrm>
          </p:grpSpPr>
          <p:pic>
            <p:nvPicPr>
              <p:cNvPr id="49" name="Picture 77" descr="DCM_461_clust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3712" y="2731208"/>
                <a:ext cx="1847850" cy="1398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6597026" y="2990944"/>
                <a:ext cx="9929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>
                    <a:latin typeface="Arial"/>
                    <a:cs typeface="Arial"/>
                  </a:rPr>
                  <a:t>+ . . .</a:t>
                </a:r>
                <a:endParaRPr lang="en-US" sz="2800" b="1" dirty="0">
                  <a:latin typeface="Arial"/>
                  <a:cs typeface="Arial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6095389" y="3656334"/>
              <a:ext cx="2905968" cy="1411288"/>
              <a:chOff x="6460869" y="3647198"/>
              <a:chExt cx="2905968" cy="1411288"/>
            </a:xfrm>
          </p:grpSpPr>
          <p:pic>
            <p:nvPicPr>
              <p:cNvPr id="42" name="Picture 70" descr="DCM_266_cluste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0869" y="3647198"/>
                <a:ext cx="1897063" cy="1411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8373907" y="3972839"/>
                <a:ext cx="9929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>
                    <a:latin typeface="Arial"/>
                    <a:cs typeface="Arial"/>
                  </a:rPr>
                  <a:t>+ . . .</a:t>
                </a:r>
                <a:endParaRPr lang="en-US" sz="2800" b="1" dirty="0">
                  <a:latin typeface="Arial"/>
                  <a:cs typeface="Arial"/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7083662" y="4708735"/>
              <a:ext cx="205191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rgbClr val="800000"/>
                    </a:solidFill>
                  </a:ln>
                  <a:latin typeface="Arial"/>
                  <a:cs typeface="Arial"/>
                </a:rPr>
                <a:t>s</a:t>
              </a:r>
              <a:r>
                <a:rPr lang="en-US" sz="2000" b="1" dirty="0" smtClean="0">
                  <a:ln>
                    <a:solidFill>
                      <a:srgbClr val="800000"/>
                    </a:solidFill>
                  </a:ln>
                  <a:latin typeface="Arial"/>
                  <a:cs typeface="Arial"/>
                </a:rPr>
                <a:t>ub</a:t>
              </a:r>
              <a:r>
                <a:rPr lang="en-US" sz="2000" b="1" dirty="0">
                  <a:ln>
                    <a:solidFill>
                      <a:srgbClr val="800000"/>
                    </a:solidFill>
                  </a:ln>
                  <a:latin typeface="Arial"/>
                  <a:cs typeface="Arial"/>
                </a:rPr>
                <a:t>-</a:t>
              </a:r>
              <a:r>
                <a:rPr lang="en-US" sz="2000" b="1" dirty="0" smtClean="0">
                  <a:ln>
                    <a:solidFill>
                      <a:srgbClr val="800000"/>
                    </a:solidFill>
                  </a:ln>
                  <a:latin typeface="Arial"/>
                  <a:cs typeface="Arial"/>
                </a:rPr>
                <a:t>ensembles</a:t>
              </a:r>
            </a:p>
            <a:p>
              <a:r>
                <a:rPr lang="en-US" sz="2000" b="1" dirty="0">
                  <a:ln>
                    <a:solidFill>
                      <a:srgbClr val="800000"/>
                    </a:solidFill>
                  </a:ln>
                  <a:latin typeface="Arial"/>
                  <a:cs typeface="Arial"/>
                </a:rPr>
                <a:t>o</a:t>
              </a:r>
              <a:r>
                <a:rPr lang="en-US" sz="2000" b="1" dirty="0" smtClean="0">
                  <a:ln>
                    <a:solidFill>
                      <a:srgbClr val="800000"/>
                    </a:solidFill>
                  </a:ln>
                  <a:latin typeface="Arial"/>
                  <a:cs typeface="Arial"/>
                </a:rPr>
                <a:t>f constraint</a:t>
              </a:r>
            </a:p>
            <a:p>
              <a:r>
                <a:rPr lang="en-US" sz="2000" b="1" dirty="0" smtClean="0">
                  <a:ln>
                    <a:solidFill>
                      <a:srgbClr val="800000"/>
                    </a:solidFill>
                  </a:ln>
                  <a:latin typeface="Arial"/>
                  <a:cs typeface="Arial"/>
                </a:rPr>
                <a:t>topologies</a:t>
              </a:r>
              <a:endParaRPr lang="en-US" sz="2000" b="1" dirty="0">
                <a:ln>
                  <a:solidFill>
                    <a:srgbClr val="800000"/>
                  </a:solidFill>
                </a:ln>
                <a:latin typeface="Arial"/>
                <a:cs typeface="Arial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 flipH="1">
            <a:off x="4756424" y="6101212"/>
            <a:ext cx="369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hb</a:t>
            </a:r>
            <a:endParaRPr lang="en-US" sz="1200" dirty="0"/>
          </a:p>
        </p:txBody>
      </p:sp>
      <p:grpSp>
        <p:nvGrpSpPr>
          <p:cNvPr id="67" name="Group 66"/>
          <p:cNvGrpSpPr/>
          <p:nvPr/>
        </p:nvGrpSpPr>
        <p:grpSpPr>
          <a:xfrm>
            <a:off x="1975492" y="2113608"/>
            <a:ext cx="4595021" cy="2601450"/>
            <a:chOff x="1975492" y="2113608"/>
            <a:chExt cx="4595021" cy="2601450"/>
          </a:xfrm>
        </p:grpSpPr>
        <p:sp>
          <p:nvSpPr>
            <p:cNvPr id="68" name="Text Box 16"/>
            <p:cNvSpPr txBox="1">
              <a:spLocks noChangeArrowheads="1"/>
            </p:cNvSpPr>
            <p:nvPr/>
          </p:nvSpPr>
          <p:spPr bwMode="auto">
            <a:xfrm>
              <a:off x="3216072" y="2152303"/>
              <a:ext cx="335444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Arial"/>
                </a:rPr>
                <a:t>apply this equation to all nodes</a:t>
              </a:r>
            </a:p>
          </p:txBody>
        </p:sp>
        <p:sp>
          <p:nvSpPr>
            <p:cNvPr id="69" name="AutoShape 20"/>
            <p:cNvSpPr>
              <a:spLocks/>
            </p:cNvSpPr>
            <p:nvPr/>
          </p:nvSpPr>
          <p:spPr bwMode="auto">
            <a:xfrm rot="16200000">
              <a:off x="3021199" y="1878658"/>
              <a:ext cx="215900" cy="685800"/>
            </a:xfrm>
            <a:prstGeom prst="leftBrace">
              <a:avLst>
                <a:gd name="adj1" fmla="val 26471"/>
                <a:gd name="adj2" fmla="val 50000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Line 21"/>
            <p:cNvSpPr>
              <a:spLocks noChangeShapeType="1"/>
            </p:cNvSpPr>
            <p:nvPr/>
          </p:nvSpPr>
          <p:spPr bwMode="auto">
            <a:xfrm flipH="1">
              <a:off x="1975492" y="2335858"/>
              <a:ext cx="1151820" cy="23792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Line 22"/>
            <p:cNvSpPr>
              <a:spLocks noChangeShapeType="1"/>
            </p:cNvSpPr>
            <p:nvPr/>
          </p:nvSpPr>
          <p:spPr bwMode="auto">
            <a:xfrm>
              <a:off x="3135624" y="2335858"/>
              <a:ext cx="537303" cy="15804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72" name="Straight Arrow Connector 71"/>
            <p:cNvCxnSpPr>
              <a:stCxn id="71" idx="0"/>
            </p:cNvCxnSpPr>
            <p:nvPr/>
          </p:nvCxnSpPr>
          <p:spPr>
            <a:xfrm flipH="1">
              <a:off x="2786249" y="2335858"/>
              <a:ext cx="349375" cy="196738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522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28600" y="3216275"/>
            <a:ext cx="4964113" cy="3336925"/>
            <a:chOff x="144" y="2026"/>
            <a:chExt cx="3127" cy="2102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44" y="2026"/>
              <a:ext cx="3127" cy="2102"/>
              <a:chOff x="144" y="2026"/>
              <a:chExt cx="3127" cy="2102"/>
            </a:xfrm>
          </p:grpSpPr>
          <p:graphicFrame>
            <p:nvGraphicFramePr>
              <p:cNvPr id="5" name="Object 4"/>
              <p:cNvGraphicFramePr>
                <a:graphicFrameLocks noChangeAspect="1"/>
              </p:cNvGraphicFramePr>
              <p:nvPr/>
            </p:nvGraphicFramePr>
            <p:xfrm>
              <a:off x="144" y="2026"/>
              <a:ext cx="2256" cy="21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852" name="Document" r:id="rId3" imgW="3035300" imgH="2832100" progId="Word.Document.8">
                      <p:embed/>
                    </p:oleObj>
                  </mc:Choice>
                  <mc:Fallback>
                    <p:oleObj name="Document" r:id="rId3" imgW="3035300" imgH="2832100" progId="Word.Document.8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4" y="2026"/>
                            <a:ext cx="2256" cy="21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2355" y="2785"/>
                <a:ext cx="916" cy="9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>
                  <a:lnSpc>
                    <a:spcPct val="120000"/>
                  </a:lnSpc>
                  <a:defRPr/>
                </a:pPr>
                <a:r>
                  <a:rPr lang="en-US" sz="1800" dirty="0"/>
                  <a:t>DCM</a:t>
                </a:r>
              </a:p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sz="1800" dirty="0" smtClean="0"/>
                  <a:t>OUTPUT</a:t>
                </a:r>
                <a:endParaRPr lang="en-US" sz="1800" dirty="0"/>
              </a:p>
              <a:p>
                <a:pPr algn="ctr" eaLnBrk="1" hangingPunct="1">
                  <a:lnSpc>
                    <a:spcPct val="120000"/>
                  </a:lnSpc>
                  <a:defRPr/>
                </a:pPr>
                <a:r>
                  <a:rPr lang="en-US" sz="1800" dirty="0" smtClean="0"/>
                  <a:t>includes</a:t>
                </a:r>
                <a:endParaRPr lang="en-US" sz="1800" dirty="0"/>
              </a:p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sz="1800" dirty="0" smtClean="0"/>
                  <a:t>FREE ENERGY</a:t>
                </a:r>
              </a:p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dirty="0" smtClean="0"/>
                  <a:t>LANDSCAPES</a:t>
                </a:r>
                <a:endParaRPr lang="en-US" sz="1800" dirty="0"/>
              </a:p>
            </p:txBody>
          </p:sp>
        </p:grpSp>
        <p:sp>
          <p:nvSpPr>
            <p:cNvPr id="4" name="Line 6"/>
            <p:cNvSpPr>
              <a:spLocks noChangeShapeType="1"/>
            </p:cNvSpPr>
            <p:nvPr/>
          </p:nvSpPr>
          <p:spPr bwMode="auto">
            <a:xfrm flipH="1">
              <a:off x="2352" y="3195"/>
              <a:ext cx="8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b="0"/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79425" y="1752600"/>
            <a:ext cx="7673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800" b="0">
                <a:solidFill>
                  <a:srgbClr val="FF0000"/>
                </a:solidFill>
              </a:rPr>
              <a:t>Free energy function:</a:t>
            </a:r>
            <a:r>
              <a:rPr lang="en-US" sz="1800" b="0"/>
              <a:t> G(N</a:t>
            </a:r>
            <a:r>
              <a:rPr lang="en-US" sz="1800" b="0" baseline="-25000"/>
              <a:t>hb</a:t>
            </a:r>
            <a:r>
              <a:rPr lang="en-US" sz="1800" b="0"/>
              <a:t>,N</a:t>
            </a:r>
            <a:r>
              <a:rPr lang="en-US" sz="1800" b="0" baseline="-25000"/>
              <a:t>nt</a:t>
            </a:r>
            <a:r>
              <a:rPr lang="en-US" sz="1800" b="0"/>
              <a:t>) = U</a:t>
            </a:r>
            <a:r>
              <a:rPr lang="en-US" sz="1800" b="0" baseline="-25000"/>
              <a:t>IHB</a:t>
            </a:r>
            <a:r>
              <a:rPr lang="en-US" sz="1800" b="0"/>
              <a:t> – </a:t>
            </a:r>
            <a:r>
              <a:rPr lang="en-US" sz="1800">
                <a:solidFill>
                  <a:srgbClr val="FF0000"/>
                </a:solidFill>
              </a:rPr>
              <a:t>u</a:t>
            </a:r>
            <a:r>
              <a:rPr lang="en-US" sz="1800" b="0" baseline="30000"/>
              <a:t> </a:t>
            </a:r>
            <a:r>
              <a:rPr lang="en-US" sz="1800" b="0"/>
              <a:t>N</a:t>
            </a:r>
            <a:r>
              <a:rPr lang="en-US" sz="1800" b="0" baseline="-25000"/>
              <a:t>hb </a:t>
            </a:r>
            <a:r>
              <a:rPr lang="en-US" sz="1800" b="0"/>
              <a:t>+ </a:t>
            </a:r>
            <a:r>
              <a:rPr lang="en-US" sz="1800">
                <a:solidFill>
                  <a:srgbClr val="FF0000"/>
                </a:solidFill>
              </a:rPr>
              <a:t>v</a:t>
            </a:r>
            <a:r>
              <a:rPr lang="en-US" sz="1800" baseline="30000">
                <a:solidFill>
                  <a:srgbClr val="FF0000"/>
                </a:solidFill>
              </a:rPr>
              <a:t> </a:t>
            </a:r>
            <a:r>
              <a:rPr lang="en-US" sz="1800" b="0"/>
              <a:t>N</a:t>
            </a:r>
            <a:r>
              <a:rPr lang="en-US" sz="1800" b="0" baseline="-25000"/>
              <a:t>nt </a:t>
            </a:r>
            <a:r>
              <a:rPr lang="en-US" sz="1800" b="0"/>
              <a:t>– T(S</a:t>
            </a:r>
            <a:r>
              <a:rPr lang="en-US" sz="1800" b="0" baseline="-25000"/>
              <a:t>c</a:t>
            </a:r>
            <a:r>
              <a:rPr lang="en-US" sz="1800" b="0"/>
              <a:t>(</a:t>
            </a:r>
            <a:r>
              <a:rPr lang="en-US" sz="1800">
                <a:solidFill>
                  <a:srgbClr val="FF0000"/>
                </a:solidFill>
                <a:sym typeface="Symbol" charset="0"/>
              </a:rPr>
              <a:t></a:t>
            </a:r>
            <a:r>
              <a:rPr lang="en-US" sz="1800" baseline="-25000">
                <a:solidFill>
                  <a:srgbClr val="FF0000"/>
                </a:solidFill>
              </a:rPr>
              <a:t>nat</a:t>
            </a:r>
            <a:r>
              <a:rPr lang="en-US" sz="1800" b="0"/>
              <a:t>) +</a:t>
            </a:r>
            <a:r>
              <a:rPr lang="en-US" sz="1800" b="0" baseline="30000"/>
              <a:t> </a:t>
            </a:r>
            <a:r>
              <a:rPr lang="en-US" sz="1800" b="0"/>
              <a:t>S</a:t>
            </a:r>
            <a:r>
              <a:rPr lang="en-US" sz="1800" b="0" baseline="-25000"/>
              <a:t>mix</a:t>
            </a:r>
            <a:r>
              <a:rPr lang="en-US" sz="1800" b="0"/>
              <a:t>)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953000" y="1143000"/>
            <a:ext cx="4038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sz="1400" b="0"/>
              <a:t>Jacobs &amp; Dallakyan (2005) </a:t>
            </a:r>
            <a:r>
              <a:rPr lang="en-US" sz="1400" b="0" i="1"/>
              <a:t>Biophysical J.</a:t>
            </a:r>
            <a:r>
              <a:rPr lang="en-US" sz="1400" b="0"/>
              <a:t> </a:t>
            </a:r>
            <a:r>
              <a:rPr lang="en-US" sz="1400"/>
              <a:t>88</a:t>
            </a:r>
            <a:r>
              <a:rPr lang="en-US" sz="1400" b="0"/>
              <a:t>:903</a:t>
            </a:r>
          </a:p>
          <a:p>
            <a:pPr eaLnBrk="1" hangingPunct="1">
              <a:defRPr/>
            </a:pPr>
            <a:r>
              <a:rPr lang="da-DK" sz="1400" b="0" baseline="-25000"/>
              <a:t> </a:t>
            </a:r>
            <a:r>
              <a:rPr lang="da-DK" sz="1400" b="0"/>
              <a:t>Livesay et al. (2004</a:t>
            </a:r>
            <a:r>
              <a:rPr lang="da-DK" sz="1400" b="0" i="1"/>
              <a:t>) FEBS Letters</a:t>
            </a:r>
            <a:r>
              <a:rPr lang="da-DK" sz="1400" b="0"/>
              <a:t> </a:t>
            </a:r>
            <a:r>
              <a:rPr lang="da-DK" sz="1400"/>
              <a:t>576</a:t>
            </a:r>
            <a:r>
              <a:rPr lang="da-DK" sz="1400" b="0"/>
              <a:t>:468</a:t>
            </a:r>
            <a:endParaRPr lang="en-US" sz="1800" b="0"/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81000" y="2590800"/>
            <a:ext cx="4584700" cy="666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0" dirty="0">
                <a:solidFill>
                  <a:srgbClr val="FF0000"/>
                </a:solidFill>
              </a:rPr>
              <a:t>Experimental input data</a:t>
            </a:r>
          </a:p>
          <a:p>
            <a:pPr algn="ctr" eaLnBrk="1" hangingPunct="1">
              <a:defRPr/>
            </a:pPr>
            <a:r>
              <a:rPr lang="en-US" sz="1800" b="0" dirty="0"/>
              <a:t>NATIVE STRUCTURE + HEAT CAPACITY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953000" y="2533650"/>
            <a:ext cx="3810000" cy="4117975"/>
            <a:chOff x="4953000" y="2533650"/>
            <a:chExt cx="3810000" cy="4117975"/>
          </a:xfrm>
        </p:grpSpPr>
        <p:grpSp>
          <p:nvGrpSpPr>
            <p:cNvPr id="10" name="Group 10"/>
            <p:cNvGrpSpPr>
              <a:grpSpLocks/>
            </p:cNvGrpSpPr>
            <p:nvPr/>
          </p:nvGrpSpPr>
          <p:grpSpPr bwMode="auto">
            <a:xfrm>
              <a:off x="4953000" y="2533650"/>
              <a:ext cx="3657600" cy="666750"/>
              <a:chOff x="3120" y="1596"/>
              <a:chExt cx="2304" cy="420"/>
            </a:xfrm>
          </p:grpSpPr>
          <p:sp>
            <p:nvSpPr>
              <p:cNvPr id="11" name="Line 11"/>
              <p:cNvSpPr>
                <a:spLocks noChangeShapeType="1"/>
              </p:cNvSpPr>
              <p:nvPr/>
            </p:nvSpPr>
            <p:spPr bwMode="auto">
              <a:xfrm>
                <a:off x="3120" y="1872"/>
                <a:ext cx="52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0"/>
              </a:p>
            </p:txBody>
          </p:sp>
          <p:sp>
            <p:nvSpPr>
              <p:cNvPr id="12" name="Text Box 12"/>
              <p:cNvSpPr txBox="1">
                <a:spLocks noChangeArrowheads="1"/>
              </p:cNvSpPr>
              <p:nvPr/>
            </p:nvSpPr>
            <p:spPr bwMode="auto">
              <a:xfrm>
                <a:off x="3648" y="1596"/>
                <a:ext cx="1776" cy="42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sz="1800" b="0" dirty="0">
                    <a:latin typeface="Arial"/>
                    <a:cs typeface="Arial"/>
                  </a:rPr>
                  <a:t>Simulated annealing over </a:t>
                </a:r>
                <a:r>
                  <a:rPr lang="en-US" sz="1800" dirty="0">
                    <a:solidFill>
                      <a:srgbClr val="FF0000"/>
                    </a:solidFill>
                    <a:latin typeface="Arial"/>
                    <a:cs typeface="Arial"/>
                  </a:rPr>
                  <a:t>u, v,</a:t>
                </a:r>
                <a:r>
                  <a:rPr lang="en-US" sz="1800" b="0" dirty="0">
                    <a:latin typeface="Arial"/>
                    <a:cs typeface="Arial"/>
                  </a:rPr>
                  <a:t> </a:t>
                </a:r>
                <a:r>
                  <a:rPr lang="en-US" sz="1800" dirty="0">
                    <a:solidFill>
                      <a:srgbClr val="FF0000"/>
                    </a:solidFill>
                    <a:latin typeface="Arial"/>
                    <a:cs typeface="Arial"/>
                    <a:sym typeface="Symbol" charset="0"/>
                  </a:rPr>
                  <a:t></a:t>
                </a:r>
                <a:r>
                  <a:rPr lang="en-US" sz="1800" baseline="-25000" dirty="0" err="1">
                    <a:solidFill>
                      <a:srgbClr val="FF0000"/>
                    </a:solidFill>
                    <a:latin typeface="Arial"/>
                    <a:cs typeface="Arial"/>
                  </a:rPr>
                  <a:t>nat</a:t>
                </a:r>
                <a:r>
                  <a:rPr lang="en-US" sz="1800" baseline="-25000" dirty="0">
                    <a:solidFill>
                      <a:srgbClr val="FF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p:grpSp>
        <p:grpSp>
          <p:nvGrpSpPr>
            <p:cNvPr id="13" name="Group 13"/>
            <p:cNvGrpSpPr>
              <a:grpSpLocks/>
            </p:cNvGrpSpPr>
            <p:nvPr/>
          </p:nvGrpSpPr>
          <p:grpSpPr bwMode="auto">
            <a:xfrm>
              <a:off x="5105400" y="3200400"/>
              <a:ext cx="3657600" cy="3451225"/>
              <a:chOff x="3216" y="2016"/>
              <a:chExt cx="2304" cy="2174"/>
            </a:xfrm>
          </p:grpSpPr>
          <p:pic>
            <p:nvPicPr>
              <p:cNvPr id="14" name="Picture 14" descr="Fig_1a"/>
              <p:cNvPicPr>
                <a:picLocks noChangeAspect="1" noChangeArrowheads="1"/>
              </p:cNvPicPr>
              <p:nvPr/>
            </p:nvPicPr>
            <p:blipFill>
              <a:blip r:embed="rId5">
                <a:lum bright="-12000" contras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" y="2256"/>
                <a:ext cx="2304" cy="19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Line 15"/>
              <p:cNvSpPr>
                <a:spLocks noChangeShapeType="1"/>
              </p:cNvSpPr>
              <p:nvPr/>
            </p:nvSpPr>
            <p:spPr bwMode="auto">
              <a:xfrm>
                <a:off x="4560" y="2016"/>
                <a:ext cx="0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0"/>
              </a:p>
            </p:txBody>
          </p:sp>
        </p:grpSp>
      </p:grp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</a:rPr>
              <a:t>Protein Thermodynamics</a:t>
            </a:r>
          </a:p>
          <a:p>
            <a:pPr algn="ctr" eaLnBrk="1" hangingPunct="1">
              <a:spcBef>
                <a:spcPct val="20000"/>
              </a:spcBef>
              <a:defRPr/>
            </a:pPr>
            <a:r>
              <a:rPr lang="en-US" sz="2000" b="1" dirty="0">
                <a:solidFill>
                  <a:srgbClr val="FFFF00"/>
                </a:solidFill>
                <a:latin typeface="Arial"/>
                <a:cs typeface="Arial"/>
              </a:rPr>
              <a:t>Empirical model with 3 fitting </a:t>
            </a: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parameters: </a:t>
            </a:r>
            <a:r>
              <a:rPr lang="en-US" sz="2000" b="1" dirty="0" err="1" smtClean="0">
                <a:solidFill>
                  <a:srgbClr val="FFFF00"/>
                </a:solidFill>
                <a:latin typeface="Arial"/>
                <a:cs typeface="Arial"/>
              </a:rPr>
              <a:t>mDCM</a:t>
            </a: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517525" y="1228725"/>
            <a:ext cx="2962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Mean Field Theory:</a:t>
            </a:r>
          </a:p>
        </p:txBody>
      </p:sp>
    </p:spTree>
    <p:extLst>
      <p:ext uri="{BB962C8B-B14F-4D97-AF65-F5344CB8AC3E}">
        <p14:creationId xmlns:p14="http://schemas.microsoft.com/office/powerpoint/2010/main" val="186404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5" name="Group 1028"/>
          <p:cNvGrpSpPr>
            <a:grpSpLocks/>
          </p:cNvGrpSpPr>
          <p:nvPr/>
        </p:nvGrpSpPr>
        <p:grpSpPr bwMode="auto">
          <a:xfrm>
            <a:off x="785813" y="1219200"/>
            <a:ext cx="7900987" cy="717550"/>
            <a:chOff x="491" y="3630"/>
            <a:chExt cx="4977" cy="452"/>
          </a:xfrm>
        </p:grpSpPr>
        <p:grpSp>
          <p:nvGrpSpPr>
            <p:cNvPr id="47111" name="Group 1029"/>
            <p:cNvGrpSpPr>
              <a:grpSpLocks/>
            </p:cNvGrpSpPr>
            <p:nvPr/>
          </p:nvGrpSpPr>
          <p:grpSpPr bwMode="auto">
            <a:xfrm>
              <a:off x="2561" y="3630"/>
              <a:ext cx="2907" cy="452"/>
              <a:chOff x="1508" y="3603"/>
              <a:chExt cx="2907" cy="452"/>
            </a:xfrm>
          </p:grpSpPr>
          <p:sp>
            <p:nvSpPr>
              <p:cNvPr id="108550" name="Text Box 1030"/>
              <p:cNvSpPr txBox="1">
                <a:spLocks noChangeArrowheads="1"/>
              </p:cNvSpPr>
              <p:nvPr/>
            </p:nvSpPr>
            <p:spPr bwMode="auto">
              <a:xfrm>
                <a:off x="1509" y="3603"/>
                <a:ext cx="290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Font typeface="Symbol" charset="0"/>
                  <a:buNone/>
                  <a:defRPr/>
                </a:pPr>
                <a:r>
                  <a:rPr lang="en-US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  <a:sym typeface="Symbol" charset="0"/>
                  </a:rPr>
                  <a:t>number of independent degrees of freedom</a:t>
                </a:r>
              </a:p>
            </p:txBody>
          </p:sp>
          <p:sp>
            <p:nvSpPr>
              <p:cNvPr id="108551" name="Text Box 1031"/>
              <p:cNvSpPr txBox="1">
                <a:spLocks noChangeArrowheads="1"/>
              </p:cNvSpPr>
              <p:nvPr/>
            </p:nvSpPr>
            <p:spPr bwMode="auto">
              <a:xfrm>
                <a:off x="2285" y="3824"/>
                <a:ext cx="1349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rPr>
                  <a:t>number of residues</a:t>
                </a:r>
              </a:p>
            </p:txBody>
          </p:sp>
          <p:sp>
            <p:nvSpPr>
              <p:cNvPr id="108552" name="Line 1032"/>
              <p:cNvSpPr>
                <a:spLocks noChangeShapeType="1"/>
              </p:cNvSpPr>
              <p:nvPr/>
            </p:nvSpPr>
            <p:spPr bwMode="auto">
              <a:xfrm flipV="1">
                <a:off x="1508" y="3812"/>
                <a:ext cx="2899" cy="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08553" name="Text Box 1033"/>
            <p:cNvSpPr txBox="1">
              <a:spLocks noChangeArrowheads="1"/>
            </p:cNvSpPr>
            <p:nvPr/>
          </p:nvSpPr>
          <p:spPr bwMode="auto">
            <a:xfrm>
              <a:off x="491" y="3747"/>
              <a:ext cx="21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ymbol" charset="0"/>
                </a:rPr>
                <a:t> = flexibility order parameter = </a:t>
              </a:r>
            </a:p>
          </p:txBody>
        </p:sp>
      </p:grpSp>
      <p:sp>
        <p:nvSpPr>
          <p:cNvPr id="108554" name="Rectangle 1034"/>
          <p:cNvSpPr>
            <a:spLocks noChangeArrowheads="1"/>
          </p:cNvSpPr>
          <p:nvPr/>
        </p:nvSpPr>
        <p:spPr bwMode="auto">
          <a:xfrm>
            <a:off x="0" y="0"/>
            <a:ext cx="9144000" cy="10541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1D Free Energy Landscape</a:t>
            </a:r>
          </a:p>
          <a:p>
            <a:pPr algn="ctr" defTabSz="914400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Free energy is directly related to the global flexibility of a protein</a:t>
            </a:r>
            <a:endParaRPr lang="en-US" sz="2000" b="1" dirty="0">
              <a:solidFill>
                <a:srgbClr val="FFFF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08555" name="Group 1035"/>
          <p:cNvGrpSpPr>
            <a:grpSpLocks/>
          </p:cNvGrpSpPr>
          <p:nvPr/>
        </p:nvGrpSpPr>
        <p:grpSpPr bwMode="auto">
          <a:xfrm>
            <a:off x="685800" y="1371600"/>
            <a:ext cx="6629400" cy="5181600"/>
            <a:chOff x="432" y="864"/>
            <a:chExt cx="4176" cy="3264"/>
          </a:xfrm>
        </p:grpSpPr>
        <p:pic>
          <p:nvPicPr>
            <p:cNvPr id="108556" name="Picture 1036" descr="Ubq_landau"/>
            <p:cNvPicPr>
              <a:picLocks noChangeAspect="1" noChangeArrowheads="1"/>
            </p:cNvPicPr>
            <p:nvPr/>
          </p:nvPicPr>
          <p:blipFill>
            <a:blip r:embed="rId3">
              <a:lum bright="-2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9" y="1344"/>
              <a:ext cx="3479" cy="27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08557" name="Text Box 1037"/>
            <p:cNvSpPr txBox="1">
              <a:spLocks noChangeArrowheads="1"/>
            </p:cNvSpPr>
            <p:nvPr/>
          </p:nvSpPr>
          <p:spPr bwMode="auto">
            <a:xfrm>
              <a:off x="432" y="864"/>
              <a:ext cx="2016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 defTabSz="914400"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srgbClr val="FF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Global Flexibility</a:t>
              </a: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926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8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2" descr="1r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588" y="4814888"/>
            <a:ext cx="1905000" cy="161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Picture 3" descr="1f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4826000"/>
            <a:ext cx="1905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4" descr="1lz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988" y="4826000"/>
            <a:ext cx="1905000" cy="161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5" descr="1pg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1535113"/>
            <a:ext cx="1792287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6" descr="1bp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88" y="1535113"/>
            <a:ext cx="17367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7" descr="1g6p_pH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588" y="1535113"/>
            <a:ext cx="1849437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8" descr="1g6p_pH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3143250"/>
            <a:ext cx="1849437" cy="160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9" descr="1ubq_pH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988" y="3138488"/>
            <a:ext cx="1855787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2" name="Text Box 10"/>
          <p:cNvSpPr txBox="1">
            <a:spLocks noChangeArrowheads="1"/>
          </p:cNvSpPr>
          <p:nvPr/>
        </p:nvSpPr>
        <p:spPr bwMode="auto">
          <a:xfrm>
            <a:off x="636588" y="1614488"/>
            <a:ext cx="601662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protein G</a:t>
            </a:r>
          </a:p>
        </p:txBody>
      </p:sp>
      <p:sp>
        <p:nvSpPr>
          <p:cNvPr id="105483" name="Text Box 11"/>
          <p:cNvSpPr txBox="1">
            <a:spLocks noChangeArrowheads="1"/>
          </p:cNvSpPr>
          <p:nvPr/>
        </p:nvSpPr>
        <p:spPr bwMode="auto">
          <a:xfrm>
            <a:off x="2998788" y="1614488"/>
            <a:ext cx="409575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BPTI</a:t>
            </a:r>
          </a:p>
        </p:txBody>
      </p:sp>
      <p:sp>
        <p:nvSpPr>
          <p:cNvPr id="105484" name="Text Box 12"/>
          <p:cNvSpPr txBox="1">
            <a:spLocks noChangeArrowheads="1"/>
          </p:cNvSpPr>
          <p:nvPr/>
        </p:nvSpPr>
        <p:spPr bwMode="auto">
          <a:xfrm>
            <a:off x="5056188" y="1628775"/>
            <a:ext cx="67468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CSP (pH4)</a:t>
            </a:r>
          </a:p>
        </p:txBody>
      </p:sp>
      <p:sp>
        <p:nvSpPr>
          <p:cNvPr id="105485" name="Text Box 13"/>
          <p:cNvSpPr txBox="1">
            <a:spLocks noChangeArrowheads="1"/>
          </p:cNvSpPr>
          <p:nvPr/>
        </p:nvSpPr>
        <p:spPr bwMode="auto">
          <a:xfrm>
            <a:off x="641350" y="3228975"/>
            <a:ext cx="674688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CSP (pH8)</a:t>
            </a:r>
          </a:p>
        </p:txBody>
      </p:sp>
      <p:sp>
        <p:nvSpPr>
          <p:cNvPr id="105486" name="Text Box 14"/>
          <p:cNvSpPr txBox="1">
            <a:spLocks noChangeArrowheads="1"/>
          </p:cNvSpPr>
          <p:nvPr/>
        </p:nvSpPr>
        <p:spPr bwMode="auto">
          <a:xfrm>
            <a:off x="2922588" y="3228975"/>
            <a:ext cx="68738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UBQ (pH2)</a:t>
            </a:r>
          </a:p>
        </p:txBody>
      </p:sp>
      <p:sp>
        <p:nvSpPr>
          <p:cNvPr id="105487" name="Text Box 15"/>
          <p:cNvSpPr txBox="1">
            <a:spLocks noChangeArrowheads="1"/>
          </p:cNvSpPr>
          <p:nvPr/>
        </p:nvSpPr>
        <p:spPr bwMode="auto">
          <a:xfrm>
            <a:off x="636588" y="4905375"/>
            <a:ext cx="68738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Fibronectin</a:t>
            </a:r>
          </a:p>
        </p:txBody>
      </p:sp>
      <p:sp>
        <p:nvSpPr>
          <p:cNvPr id="105488" name="Text Box 16"/>
          <p:cNvSpPr txBox="1">
            <a:spLocks noChangeArrowheads="1"/>
          </p:cNvSpPr>
          <p:nvPr/>
        </p:nvSpPr>
        <p:spPr bwMode="auto">
          <a:xfrm>
            <a:off x="2917825" y="4905375"/>
            <a:ext cx="6413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Lysozyme</a:t>
            </a:r>
          </a:p>
        </p:txBody>
      </p:sp>
      <p:sp>
        <p:nvSpPr>
          <p:cNvPr id="105489" name="Text Box 17"/>
          <p:cNvSpPr txBox="1">
            <a:spLocks noChangeArrowheads="1"/>
          </p:cNvSpPr>
          <p:nvPr/>
        </p:nvSpPr>
        <p:spPr bwMode="auto">
          <a:xfrm>
            <a:off x="5049838" y="4905375"/>
            <a:ext cx="5969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RNase H</a:t>
            </a:r>
          </a:p>
        </p:txBody>
      </p:sp>
      <p:grpSp>
        <p:nvGrpSpPr>
          <p:cNvPr id="45073" name="Group 18"/>
          <p:cNvGrpSpPr>
            <a:grpSpLocks/>
          </p:cNvGrpSpPr>
          <p:nvPr/>
        </p:nvGrpSpPr>
        <p:grpSpPr bwMode="auto">
          <a:xfrm>
            <a:off x="6973888" y="1576388"/>
            <a:ext cx="1836737" cy="1549400"/>
            <a:chOff x="768" y="3264"/>
            <a:chExt cx="1173" cy="1016"/>
          </a:xfrm>
        </p:grpSpPr>
        <p:pic>
          <p:nvPicPr>
            <p:cNvPr id="45085" name="Picture 19" descr="2tmg_dom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3264"/>
              <a:ext cx="1173" cy="1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492" name="Text Box 20"/>
            <p:cNvSpPr txBox="1">
              <a:spLocks noChangeArrowheads="1"/>
            </p:cNvSpPr>
            <p:nvPr/>
          </p:nvSpPr>
          <p:spPr bwMode="auto">
            <a:xfrm>
              <a:off x="915" y="3321"/>
              <a:ext cx="699" cy="1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GDH n-term domain</a:t>
              </a:r>
            </a:p>
          </p:txBody>
        </p:sp>
      </p:grpSp>
      <p:grpSp>
        <p:nvGrpSpPr>
          <p:cNvPr id="45074" name="Group 21"/>
          <p:cNvGrpSpPr>
            <a:grpSpLocks/>
          </p:cNvGrpSpPr>
          <p:nvPr/>
        </p:nvGrpSpPr>
        <p:grpSpPr bwMode="auto">
          <a:xfrm>
            <a:off x="4954588" y="3165475"/>
            <a:ext cx="1905000" cy="1611313"/>
            <a:chOff x="2352" y="3265"/>
            <a:chExt cx="1200" cy="1015"/>
          </a:xfrm>
        </p:grpSpPr>
        <p:pic>
          <p:nvPicPr>
            <p:cNvPr id="45083" name="Picture 22" descr="1hhp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2" y="3265"/>
              <a:ext cx="1200" cy="1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495" name="Text Box 23"/>
            <p:cNvSpPr txBox="1">
              <a:spLocks noChangeArrowheads="1"/>
            </p:cNvSpPr>
            <p:nvPr/>
          </p:nvSpPr>
          <p:spPr bwMode="auto">
            <a:xfrm>
              <a:off x="2496" y="3321"/>
              <a:ext cx="490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HIV protease</a:t>
              </a:r>
            </a:p>
          </p:txBody>
        </p:sp>
      </p:grpSp>
      <p:grpSp>
        <p:nvGrpSpPr>
          <p:cNvPr id="45075" name="Group 24"/>
          <p:cNvGrpSpPr>
            <a:grpSpLocks/>
          </p:cNvGrpSpPr>
          <p:nvPr/>
        </p:nvGrpSpPr>
        <p:grpSpPr bwMode="auto">
          <a:xfrm>
            <a:off x="7037388" y="4865688"/>
            <a:ext cx="1892300" cy="1474787"/>
            <a:chOff x="768" y="4320"/>
            <a:chExt cx="1168" cy="905"/>
          </a:xfrm>
        </p:grpSpPr>
        <p:pic>
          <p:nvPicPr>
            <p:cNvPr id="45081" name="Picture 25" descr="1hbp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4320"/>
              <a:ext cx="1168" cy="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498" name="Text Box 26"/>
            <p:cNvSpPr txBox="1">
              <a:spLocks noChangeArrowheads="1"/>
            </p:cNvSpPr>
            <p:nvPr/>
          </p:nvSpPr>
          <p:spPr bwMode="auto">
            <a:xfrm>
              <a:off x="912" y="4377"/>
              <a:ext cx="368" cy="1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apo-HBP</a:t>
              </a:r>
            </a:p>
          </p:txBody>
        </p:sp>
      </p:grpSp>
      <p:grpSp>
        <p:nvGrpSpPr>
          <p:cNvPr id="45076" name="Group 27"/>
          <p:cNvGrpSpPr>
            <a:grpSpLocks/>
          </p:cNvGrpSpPr>
          <p:nvPr/>
        </p:nvGrpSpPr>
        <p:grpSpPr bwMode="auto">
          <a:xfrm>
            <a:off x="7067550" y="3176588"/>
            <a:ext cx="1849438" cy="1565275"/>
            <a:chOff x="2339" y="4320"/>
            <a:chExt cx="1165" cy="986"/>
          </a:xfrm>
        </p:grpSpPr>
        <p:pic>
          <p:nvPicPr>
            <p:cNvPr id="45079" name="Picture 28" descr="1hbp_bound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" y="4320"/>
              <a:ext cx="1165" cy="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501" name="Text Box 29"/>
            <p:cNvSpPr txBox="1">
              <a:spLocks noChangeArrowheads="1"/>
            </p:cNvSpPr>
            <p:nvPr/>
          </p:nvSpPr>
          <p:spPr bwMode="auto">
            <a:xfrm>
              <a:off x="2493" y="4377"/>
              <a:ext cx="390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halo-HBP</a:t>
              </a:r>
            </a:p>
          </p:txBody>
        </p:sp>
      </p:grpSp>
      <p:sp>
        <p:nvSpPr>
          <p:cNvPr id="105502" name="Rectangle 30"/>
          <p:cNvSpPr>
            <a:spLocks noChangeArrowheads="1"/>
          </p:cNvSpPr>
          <p:nvPr/>
        </p:nvSpPr>
        <p:spPr bwMode="auto">
          <a:xfrm>
            <a:off x="0" y="0"/>
            <a:ext cx="9144000" cy="10556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Reproducing Essential Features in Protein Heat Capacity</a:t>
            </a:r>
          </a:p>
          <a:p>
            <a:pPr algn="ctr" defTabSz="9144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rPr>
              <a:t>Over </a:t>
            </a:r>
            <a:r>
              <a:rPr lang="en-US" sz="2000" b="1" dirty="0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rPr>
              <a:t>25  </a:t>
            </a:r>
            <a:r>
              <a:rPr lang="en-US" sz="2000" b="1" dirty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rPr>
              <a:t>diverse protein folds fit well to a 3 free parameter model</a:t>
            </a:r>
          </a:p>
        </p:txBody>
      </p:sp>
      <p:sp>
        <p:nvSpPr>
          <p:cNvPr id="105503" name="Text Box 31"/>
          <p:cNvSpPr txBox="1">
            <a:spLocks noChangeArrowheads="1"/>
          </p:cNvSpPr>
          <p:nvPr/>
        </p:nvSpPr>
        <p:spPr bwMode="auto">
          <a:xfrm>
            <a:off x="74613" y="1117600"/>
            <a:ext cx="446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D. Livesay, et. al., FEBS Letters, 576, 468-476 (2004).</a:t>
            </a:r>
          </a:p>
        </p:txBody>
      </p:sp>
    </p:spTree>
    <p:extLst>
      <p:ext uri="{BB962C8B-B14F-4D97-AF65-F5344CB8AC3E}">
        <p14:creationId xmlns:p14="http://schemas.microsoft.com/office/powerpoint/2010/main" val="805225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3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Quantified Stability/Flexibility Relationships (QSFR)</a:t>
            </a:r>
          </a:p>
          <a:p>
            <a:pPr algn="ctr" defTabSz="914400" eaLnBrk="0" fontAlgn="base" hangingPunct="0">
              <a:spcBef>
                <a:spcPts val="40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One dimensional free energy landscape</a:t>
            </a:r>
            <a:endParaRPr lang="en-US" sz="2000" b="1" dirty="0" smtClean="0">
              <a:solidFill>
                <a:srgbClr val="FFFF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1202" name="Picture 25" descr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50950"/>
            <a:ext cx="8978900" cy="499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249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783917" y="950376"/>
            <a:ext cx="4216754" cy="5614487"/>
            <a:chOff x="4783917" y="1098324"/>
            <a:chExt cx="4216754" cy="5614487"/>
          </a:xfrm>
        </p:grpSpPr>
        <p:pic>
          <p:nvPicPr>
            <p:cNvPr id="4" name="Picture 3" descr="Screen shot 2012-08-16 at 11.40.45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917" y="1098324"/>
              <a:ext cx="4216754" cy="5614487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 bwMode="auto">
            <a:xfrm>
              <a:off x="6990929" y="1245228"/>
              <a:ext cx="702792" cy="28356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42" charset="0"/>
              </a:endParaRPr>
            </a:p>
          </p:txBody>
        </p:sp>
      </p:grpSp>
      <p:pic>
        <p:nvPicPr>
          <p:cNvPr id="11" name="Picture 10" descr="Screen shot 2012-08-16 at 11.41.5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0" y="2002433"/>
            <a:ext cx="4915091" cy="40141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7955" y="6368684"/>
            <a:ext cx="5055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Arial"/>
              </a:rPr>
              <a:t>Jacobs and Dallakyan (2005). </a:t>
            </a:r>
            <a:r>
              <a:rPr lang="en-US" sz="1600" dirty="0" err="1" smtClean="0">
                <a:solidFill>
                  <a:srgbClr val="000000"/>
                </a:solidFill>
                <a:latin typeface="Arial"/>
              </a:rPr>
              <a:t>Biophys</a:t>
            </a:r>
            <a:r>
              <a:rPr lang="en-US" sz="1600" dirty="0" smtClean="0">
                <a:solidFill>
                  <a:srgbClr val="000000"/>
                </a:solidFill>
                <a:latin typeface="Arial"/>
              </a:rPr>
              <a:t> J, 88:903-915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-36991" y="0"/>
            <a:ext cx="9234931" cy="1066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minimal Distance Constraint Model (</a:t>
            </a:r>
            <a:r>
              <a:rPr lang="en-US" sz="2400" b="1" dirty="0" err="1" smtClean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mDCM</a:t>
            </a:r>
            <a:r>
              <a:rPr lang="en-US" sz="2400" b="1" dirty="0" smtClean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pPr algn="ctr" defTabSz="914400" fontAlgn="base">
              <a:spcBef>
                <a:spcPct val="2000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rPr>
              <a:t>pH dependence on stability and backbone flexibility </a:t>
            </a:r>
            <a:r>
              <a:rPr lang="en-US" sz="2000" b="1" dirty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rPr>
              <a:t>in ubiquitin</a:t>
            </a:r>
            <a:endParaRPr lang="en-US" sz="2000" b="1" dirty="0" smtClean="0">
              <a:solidFill>
                <a:srgbClr val="FFFF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175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 rot="10800000" flipV="1">
            <a:off x="246596" y="5835974"/>
            <a:ext cx="29591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 smtClean="0">
                <a:solidFill>
                  <a:srgbClr val="000000"/>
                </a:solidFill>
                <a:latin typeface="Arial"/>
              </a:rPr>
              <a:t>Verma</a:t>
            </a:r>
            <a:r>
              <a:rPr lang="en-US" sz="1600" dirty="0" smtClean="0">
                <a:solidFill>
                  <a:srgbClr val="000000"/>
                </a:solidFill>
                <a:latin typeface="Arial"/>
              </a:rPr>
              <a:t> et al (2012)</a:t>
            </a:r>
            <a:endParaRPr lang="en-US" sz="1600" dirty="0">
              <a:solidFill>
                <a:srgbClr val="000000"/>
              </a:solidFill>
              <a:latin typeface="Arial"/>
            </a:endParaRPr>
          </a:p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 smtClean="0">
                <a:solidFill>
                  <a:srgbClr val="000000"/>
                </a:solidFill>
                <a:latin typeface="Arial"/>
              </a:rPr>
              <a:t>PLoS</a:t>
            </a:r>
            <a:r>
              <a:rPr lang="en-US" sz="1600" dirty="0" smtClean="0">
                <a:solidFill>
                  <a:srgbClr val="000000"/>
                </a:solidFill>
                <a:latin typeface="Arial"/>
              </a:rPr>
              <a:t> Comp </a:t>
            </a:r>
            <a:r>
              <a:rPr lang="en-US" sz="1600" dirty="0" err="1" smtClean="0">
                <a:solidFill>
                  <a:srgbClr val="000000"/>
                </a:solidFill>
                <a:latin typeface="Arial"/>
              </a:rPr>
              <a:t>Biol</a:t>
            </a:r>
            <a:r>
              <a:rPr lang="en-US" sz="1600" dirty="0" smtClean="0">
                <a:solidFill>
                  <a:srgbClr val="000000"/>
                </a:solidFill>
                <a:latin typeface="Arial"/>
              </a:rPr>
              <a:t>, 8:1002409.</a:t>
            </a:r>
          </a:p>
        </p:txBody>
      </p:sp>
      <p:pic>
        <p:nvPicPr>
          <p:cNvPr id="3" name="Picture 2" descr="figure_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788" y="3826524"/>
            <a:ext cx="5734582" cy="2858870"/>
          </a:xfrm>
          <a:prstGeom prst="rect">
            <a:avLst/>
          </a:prstGeom>
        </p:spPr>
      </p:pic>
      <p:pic>
        <p:nvPicPr>
          <p:cNvPr id="11" name="Picture 10" descr="figure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762" y="1283586"/>
            <a:ext cx="5667218" cy="2567596"/>
          </a:xfrm>
          <a:prstGeom prst="rect">
            <a:avLst/>
          </a:prstGeom>
        </p:spPr>
      </p:pic>
      <p:pic>
        <p:nvPicPr>
          <p:cNvPr id="7" name="Picture 6" descr="lysozyme_mutants_dFI_animated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8340" y="628607"/>
            <a:ext cx="5715000" cy="428625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-36991" y="-1"/>
            <a:ext cx="9234931" cy="11342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lvl="0" algn="ctr" defTabSz="914400" eaLnBrk="0" fontAlgn="base" hangingPunct="0"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latin typeface="Arial" charset="0"/>
              </a:rPr>
              <a:t>Changes in lysozyme flexibility upon mutation</a:t>
            </a:r>
          </a:p>
          <a:p>
            <a:pPr lvl="0" algn="ctr" defTabSz="914400" eaLnBrk="0" fontAlgn="base" hangingPunct="0"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latin typeface="Arial" charset="0"/>
              </a:rPr>
              <a:t>are frequent, large and long-</a:t>
            </a:r>
            <a:r>
              <a:rPr lang="en-US" sz="2400" b="1" dirty="0" smtClean="0">
                <a:solidFill>
                  <a:srgbClr val="FFFFFF"/>
                </a:solidFill>
                <a:latin typeface="Arial" charset="0"/>
              </a:rPr>
              <a:t>ranged</a:t>
            </a:r>
            <a:endParaRPr lang="en-US" sz="2400" b="1" dirty="0">
              <a:solidFill>
                <a:srgbClr val="FFFF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097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70" name="Group 1026"/>
          <p:cNvGrpSpPr>
            <a:grpSpLocks/>
          </p:cNvGrpSpPr>
          <p:nvPr/>
        </p:nvGrpSpPr>
        <p:grpSpPr bwMode="auto">
          <a:xfrm>
            <a:off x="833438" y="1311275"/>
            <a:ext cx="8081962" cy="4799013"/>
            <a:chOff x="525" y="906"/>
            <a:chExt cx="5091" cy="3023"/>
          </a:xfrm>
        </p:grpSpPr>
        <p:pic>
          <p:nvPicPr>
            <p:cNvPr id="53258" name="Picture 1027" descr="Fig_2c"/>
            <p:cNvPicPr>
              <a:picLocks noChangeAspect="1" noChangeArrowheads="1"/>
            </p:cNvPicPr>
            <p:nvPr/>
          </p:nvPicPr>
          <p:blipFill>
            <a:blip r:embed="rId3">
              <a:lum bright="-12000"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1806"/>
              <a:ext cx="2880" cy="2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3259" name="Group 1028"/>
            <p:cNvGrpSpPr>
              <a:grpSpLocks/>
            </p:cNvGrpSpPr>
            <p:nvPr/>
          </p:nvGrpSpPr>
          <p:grpSpPr bwMode="auto">
            <a:xfrm>
              <a:off x="525" y="906"/>
              <a:ext cx="4611" cy="438"/>
              <a:chOff x="336" y="906"/>
              <a:chExt cx="4611" cy="438"/>
            </a:xfrm>
          </p:grpSpPr>
          <p:sp>
            <p:nvSpPr>
              <p:cNvPr id="109573" name="Text Box 1029"/>
              <p:cNvSpPr txBox="1">
                <a:spLocks noChangeArrowheads="1"/>
              </p:cNvSpPr>
              <p:nvPr/>
            </p:nvSpPr>
            <p:spPr bwMode="auto">
              <a:xfrm>
                <a:off x="336" y="906"/>
                <a:ext cx="4611" cy="4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rPr>
                  <a:t>Global flexibility = average number of independent degrees of freedom</a:t>
                </a:r>
              </a:p>
              <a:p>
                <a:pPr defTabSz="91440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rPr>
                  <a:t>                                                       number of residues</a:t>
                </a:r>
              </a:p>
            </p:txBody>
          </p:sp>
          <p:sp>
            <p:nvSpPr>
              <p:cNvPr id="109574" name="Line 1030"/>
              <p:cNvSpPr>
                <a:spLocks noChangeShapeType="1"/>
              </p:cNvSpPr>
              <p:nvPr/>
            </p:nvSpPr>
            <p:spPr bwMode="auto">
              <a:xfrm>
                <a:off x="1548" y="1133"/>
                <a:ext cx="336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109575" name="Rectangle 1031"/>
          <p:cNvSpPr>
            <a:spLocks noChangeArrowheads="1"/>
          </p:cNvSpPr>
          <p:nvPr/>
        </p:nvSpPr>
        <p:spPr bwMode="auto">
          <a:xfrm>
            <a:off x="0" y="0"/>
            <a:ext cx="9144000" cy="10414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Protein stability is directly related to global flexibility</a:t>
            </a:r>
          </a:p>
          <a:p>
            <a:pPr algn="ctr" defTabSz="914400" fontAlgn="base">
              <a:spcBef>
                <a:spcPct val="25000"/>
              </a:spcBef>
              <a:spcAft>
                <a:spcPct val="5000"/>
              </a:spcAft>
              <a:defRPr/>
            </a:pPr>
            <a:r>
              <a:rPr lang="en-US" sz="2000" b="1" dirty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rPr>
              <a:t>Mechanical and thermodynamic transitions are distinct</a:t>
            </a:r>
          </a:p>
        </p:txBody>
      </p:sp>
      <p:pic>
        <p:nvPicPr>
          <p:cNvPr id="53251" name="Picture 1032" descr="Fig_1"/>
          <p:cNvPicPr>
            <a:picLocks noChangeAspect="1" noChangeArrowheads="1"/>
          </p:cNvPicPr>
          <p:nvPr/>
        </p:nvPicPr>
        <p:blipFill>
          <a:blip r:embed="rId4">
            <a:lum bright="-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65438"/>
            <a:ext cx="4146550" cy="333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9577" name="Group 1033"/>
          <p:cNvGrpSpPr>
            <a:grpSpLocks/>
          </p:cNvGrpSpPr>
          <p:nvPr/>
        </p:nvGrpSpPr>
        <p:grpSpPr bwMode="auto">
          <a:xfrm>
            <a:off x="179375" y="2101868"/>
            <a:ext cx="8416926" cy="742956"/>
            <a:chOff x="113" y="1452"/>
            <a:chExt cx="5302" cy="468"/>
          </a:xfrm>
        </p:grpSpPr>
        <p:sp>
          <p:nvSpPr>
            <p:cNvPr id="109578" name="Text Box 1034"/>
            <p:cNvSpPr txBox="1">
              <a:spLocks noChangeArrowheads="1"/>
            </p:cNvSpPr>
            <p:nvPr/>
          </p:nvSpPr>
          <p:spPr bwMode="auto">
            <a:xfrm>
              <a:off x="113" y="1452"/>
              <a:ext cx="530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b="1" dirty="0" smtClean="0">
                  <a:solidFill>
                    <a:srgbClr val="FF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Native </a:t>
              </a:r>
              <a:r>
                <a:rPr lang="en-US" b="1" dirty="0">
                  <a:solidFill>
                    <a:srgbClr val="FF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basin of </a:t>
              </a:r>
              <a:r>
                <a:rPr lang="en-US" b="1" dirty="0" err="1">
                  <a:solidFill>
                    <a:srgbClr val="FF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thioredoxin</a:t>
              </a:r>
              <a:r>
                <a:rPr lang="en-US" b="1" dirty="0">
                  <a:solidFill>
                    <a:srgbClr val="FF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 (TRX) has </a:t>
              </a:r>
              <a:r>
                <a:rPr lang="en-US" b="1" dirty="0" smtClean="0">
                  <a:solidFill>
                    <a:srgbClr val="FF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greatest rigid </a:t>
              </a:r>
              <a:r>
                <a:rPr lang="en-US" b="1" dirty="0" smtClean="0">
                  <a:solidFill>
                    <a:srgbClr val="FF0000"/>
                  </a:solidFill>
                  <a:latin typeface="Arial" charset="0"/>
                  <a:ea typeface="ＭＳ Ｐゴシック" charset="0"/>
                  <a:cs typeface="ＭＳ Ｐゴシック" charset="0"/>
                  <a:sym typeface="Symbol" charset="0"/>
                </a:rPr>
                <a:t> flexible fluctuations</a:t>
              </a:r>
              <a:endParaRPr lang="en-US" b="1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9579" name="Line 1035"/>
            <p:cNvSpPr>
              <a:spLocks noChangeShapeType="1"/>
            </p:cNvSpPr>
            <p:nvPr/>
          </p:nvSpPr>
          <p:spPr bwMode="auto">
            <a:xfrm>
              <a:off x="3792" y="1678"/>
              <a:ext cx="0" cy="242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53254" name="Text Box 1037"/>
          <p:cNvSpPr txBox="1">
            <a:spLocks noChangeArrowheads="1"/>
          </p:cNvSpPr>
          <p:nvPr/>
        </p:nvSpPr>
        <p:spPr bwMode="auto">
          <a:xfrm>
            <a:off x="2295525" y="6219825"/>
            <a:ext cx="567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0" smtClean="0">
              <a:solidFill>
                <a:srgbClr val="000000"/>
              </a:solidFill>
            </a:endParaRPr>
          </a:p>
        </p:txBody>
      </p:sp>
      <p:sp>
        <p:nvSpPr>
          <p:cNvPr id="53255" name="Text Box 1038"/>
          <p:cNvSpPr txBox="1">
            <a:spLocks noChangeArrowheads="1"/>
          </p:cNvSpPr>
          <p:nvPr/>
        </p:nvSpPr>
        <p:spPr bwMode="auto">
          <a:xfrm>
            <a:off x="1879600" y="6249988"/>
            <a:ext cx="69342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ts val="200"/>
              </a:spcAft>
            </a:pPr>
            <a:r>
              <a:rPr lang="en-US" sz="1600" b="0" smtClean="0">
                <a:solidFill>
                  <a:srgbClr val="000000"/>
                </a:solidFill>
              </a:rPr>
              <a:t>D.J. Jacobs, et. al.,</a:t>
            </a:r>
            <a:r>
              <a:rPr lang="en-US" sz="1600" b="0" baseline="30000" smtClean="0">
                <a:solidFill>
                  <a:srgbClr val="000000"/>
                </a:solidFill>
              </a:rPr>
              <a:t> </a:t>
            </a:r>
            <a:r>
              <a:rPr lang="en-US" sz="1600" b="0" smtClean="0">
                <a:solidFill>
                  <a:srgbClr val="000000"/>
                </a:solidFill>
              </a:rPr>
              <a:t>Journal of Molecular Biology. </a:t>
            </a:r>
            <a:r>
              <a:rPr lang="en-US" sz="1600" smtClean="0">
                <a:solidFill>
                  <a:srgbClr val="000000"/>
                </a:solidFill>
              </a:rPr>
              <a:t>358</a:t>
            </a:r>
            <a:r>
              <a:rPr lang="en-US" sz="1600" b="0" smtClean="0">
                <a:solidFill>
                  <a:srgbClr val="000000"/>
                </a:solidFill>
              </a:rPr>
              <a:t>, 882-904 (2006)</a:t>
            </a:r>
            <a:endParaRPr lang="en-US" b="0" smtClean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9544" y="2585576"/>
            <a:ext cx="3916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rgbClr val="0000FF"/>
                </a:solidFill>
              </a:rPr>
              <a:t>mDCM</a:t>
            </a:r>
            <a:r>
              <a:rPr lang="en-US" sz="1400" b="1" dirty="0" smtClean="0">
                <a:solidFill>
                  <a:srgbClr val="0000FF"/>
                </a:solidFill>
              </a:rPr>
              <a:t> does not assume two-state behavior</a:t>
            </a:r>
            <a:endParaRPr 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73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/>
          <p:cNvSpPr>
            <a:spLocks noChangeArrowheads="1"/>
          </p:cNvSpPr>
          <p:nvPr/>
        </p:nvSpPr>
        <p:spPr bwMode="auto">
          <a:xfrm>
            <a:off x="-35278" y="0"/>
            <a:ext cx="9242481" cy="9289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Meaning of Constraint Theory as used in the DCM </a:t>
            </a:r>
          </a:p>
          <a:p>
            <a:pPr algn="ctr" defTabSz="914400" eaLnBrk="0" fontAlgn="base" hangingPunct="0">
              <a:spcBef>
                <a:spcPts val="400"/>
              </a:spcBef>
              <a:spcAft>
                <a:spcPct val="0"/>
              </a:spcAft>
            </a:pPr>
            <a:r>
              <a:rPr lang="en-US" sz="2000" b="1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rPr>
              <a:t>Express the energy </a:t>
            </a:r>
            <a:r>
              <a:rPr lang="en-US" sz="2000" b="1" dirty="0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rPr>
              <a:t>function in terms of independent variables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20539" y="1048792"/>
            <a:ext cx="4700888" cy="550863"/>
            <a:chOff x="623219" y="1670294"/>
            <a:chExt cx="4700888" cy="550863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1074455"/>
                </p:ext>
              </p:extLst>
            </p:nvPr>
          </p:nvGraphicFramePr>
          <p:xfrm>
            <a:off x="2973020" y="1670294"/>
            <a:ext cx="2351087" cy="550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29" name="Equation" r:id="rId3" imgW="1028700" imgH="241300" progId="Equation.3">
                    <p:embed/>
                  </p:oleObj>
                </mc:Choice>
                <mc:Fallback>
                  <p:oleObj name="Equation" r:id="rId3" imgW="10287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973020" y="1670294"/>
                          <a:ext cx="2351087" cy="5508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623219" y="1693188"/>
              <a:ext cx="24728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Energy of network = </a:t>
              </a:r>
              <a:endParaRPr lang="en-US" sz="20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0072" y="2171636"/>
            <a:ext cx="6211658" cy="554037"/>
            <a:chOff x="622752" y="2704562"/>
            <a:chExt cx="6211658" cy="554037"/>
          </a:xfrm>
        </p:grpSpPr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2702752"/>
                </p:ext>
              </p:extLst>
            </p:nvPr>
          </p:nvGraphicFramePr>
          <p:xfrm>
            <a:off x="5294535" y="2704562"/>
            <a:ext cx="1539875" cy="554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30" name="Equation" r:id="rId5" imgW="673100" imgH="241300" progId="Equation.3">
                    <p:embed/>
                  </p:oleObj>
                </mc:Choice>
                <mc:Fallback>
                  <p:oleObj name="Equation" r:id="rId5" imgW="6731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294535" y="2704562"/>
                          <a:ext cx="1539875" cy="5540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TextBox 22"/>
            <p:cNvSpPr txBox="1"/>
            <p:nvPr/>
          </p:nvSpPr>
          <p:spPr>
            <a:xfrm>
              <a:off x="622752" y="2750963"/>
              <a:ext cx="47824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Degeneracy of c-</a:t>
              </a:r>
              <a:r>
                <a:rPr lang="en-US" sz="2000" dirty="0" err="1" smtClean="0"/>
                <a:t>th</a:t>
              </a:r>
              <a:r>
                <a:rPr lang="en-US" sz="2000" dirty="0" smtClean="0"/>
                <a:t> distance constraint = </a:t>
              </a:r>
              <a:endParaRPr lang="en-US" sz="20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43590" y="2993565"/>
            <a:ext cx="6513673" cy="550863"/>
            <a:chOff x="646270" y="3599478"/>
            <a:chExt cx="6513673" cy="550863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3905343"/>
                </p:ext>
              </p:extLst>
            </p:nvPr>
          </p:nvGraphicFramePr>
          <p:xfrm>
            <a:off x="4053206" y="3599478"/>
            <a:ext cx="3106737" cy="550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31" name="Equation" r:id="rId7" imgW="1358900" imgH="241300" progId="Equation.3">
                    <p:embed/>
                  </p:oleObj>
                </mc:Choice>
                <mc:Fallback>
                  <p:oleObj name="Equation" r:id="rId7" imgW="13589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053206" y="3599478"/>
                          <a:ext cx="3106737" cy="5508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Box 25"/>
            <p:cNvSpPr txBox="1"/>
            <p:nvPr/>
          </p:nvSpPr>
          <p:spPr>
            <a:xfrm>
              <a:off x="646270" y="3644591"/>
              <a:ext cx="36442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Consequently, for each atom:</a:t>
              </a:r>
              <a:endParaRPr lang="en-US" sz="2000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20072" y="3751914"/>
            <a:ext cx="5256328" cy="493713"/>
            <a:chOff x="622752" y="3756512"/>
            <a:chExt cx="5256328" cy="493713"/>
          </a:xfrm>
        </p:grpSpPr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60452017"/>
                </p:ext>
              </p:extLst>
            </p:nvPr>
          </p:nvGraphicFramePr>
          <p:xfrm>
            <a:off x="5240905" y="3756512"/>
            <a:ext cx="638175" cy="493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32" name="Equation" r:id="rId9" imgW="279400" imgH="215900" progId="Equation.3">
                    <p:embed/>
                  </p:oleObj>
                </mc:Choice>
                <mc:Fallback>
                  <p:oleObj name="Equation" r:id="rId9" imgW="2794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240905" y="3756512"/>
                          <a:ext cx="638175" cy="4937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TextBox 31"/>
            <p:cNvSpPr txBox="1"/>
            <p:nvPr/>
          </p:nvSpPr>
          <p:spPr>
            <a:xfrm>
              <a:off x="622752" y="3785702"/>
              <a:ext cx="47115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Upper bound estimate for degeneracy = </a:t>
              </a:r>
              <a:endParaRPr lang="en-US" sz="20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71067" y="4141916"/>
            <a:ext cx="8402991" cy="609600"/>
            <a:chOff x="661988" y="4298950"/>
            <a:chExt cx="8402991" cy="609600"/>
          </a:xfrm>
        </p:grpSpPr>
        <p:graphicFrame>
          <p:nvGraphicFramePr>
            <p:cNvPr id="37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44197115"/>
                </p:ext>
              </p:extLst>
            </p:nvPr>
          </p:nvGraphicFramePr>
          <p:xfrm>
            <a:off x="661988" y="4298950"/>
            <a:ext cx="4906962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33" name="Equation" r:id="rId11" imgW="2146300" imgH="266700" progId="Equation.3">
                    <p:embed/>
                  </p:oleObj>
                </mc:Choice>
                <mc:Fallback>
                  <p:oleObj name="Equation" r:id="rId11" imgW="2146300" imgH="266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61988" y="4298950"/>
                          <a:ext cx="4906962" cy="609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TextBox 37"/>
            <p:cNvSpPr txBox="1"/>
            <p:nvPr/>
          </p:nvSpPr>
          <p:spPr>
            <a:xfrm>
              <a:off x="5608985" y="4385829"/>
              <a:ext cx="3455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Astronomical many estimates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20538" y="5418508"/>
            <a:ext cx="6785659" cy="550863"/>
            <a:chOff x="623218" y="5279920"/>
            <a:chExt cx="6785659" cy="550863"/>
          </a:xfrm>
        </p:grpSpPr>
        <p:graphicFrame>
          <p:nvGraphicFramePr>
            <p:cNvPr id="33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4227631"/>
                </p:ext>
              </p:extLst>
            </p:nvPr>
          </p:nvGraphicFramePr>
          <p:xfrm>
            <a:off x="4041789" y="5279920"/>
            <a:ext cx="3367088" cy="550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34" name="Equation" r:id="rId13" imgW="1473200" imgH="241300" progId="Equation.3">
                    <p:embed/>
                  </p:oleObj>
                </mc:Choice>
                <mc:Fallback>
                  <p:oleObj name="Equation" r:id="rId13" imgW="14732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041789" y="5279920"/>
                          <a:ext cx="3367088" cy="5508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" name="TextBox 38"/>
            <p:cNvSpPr txBox="1"/>
            <p:nvPr/>
          </p:nvSpPr>
          <p:spPr>
            <a:xfrm>
              <a:off x="623218" y="5350013"/>
              <a:ext cx="35132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Minimum total pure entropy</a:t>
              </a:r>
              <a:r>
                <a:rPr lang="en-US" sz="2000" dirty="0" smtClean="0"/>
                <a:t> =</a:t>
              </a:r>
              <a:endParaRPr lang="en-US" sz="20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20538" y="4612842"/>
            <a:ext cx="7742702" cy="609600"/>
            <a:chOff x="623218" y="4698492"/>
            <a:chExt cx="7742702" cy="609600"/>
          </a:xfrm>
        </p:grpSpPr>
        <p:sp>
          <p:nvSpPr>
            <p:cNvPr id="40" name="TextBox 39"/>
            <p:cNvSpPr txBox="1"/>
            <p:nvPr/>
          </p:nvSpPr>
          <p:spPr>
            <a:xfrm>
              <a:off x="623218" y="4773859"/>
              <a:ext cx="28010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Lowest Upper Bound </a:t>
              </a:r>
              <a:r>
                <a:rPr lang="en-US" sz="2000" dirty="0" smtClean="0">
                  <a:solidFill>
                    <a:srgbClr val="000000"/>
                  </a:solidFill>
                </a:rPr>
                <a:t>= </a:t>
              </a:r>
              <a:endParaRPr lang="en-US" sz="2000" dirty="0"/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96131190"/>
                </p:ext>
              </p:extLst>
            </p:nvPr>
          </p:nvGraphicFramePr>
          <p:xfrm>
            <a:off x="3344658" y="4698492"/>
            <a:ext cx="5021262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35" name="Equation" r:id="rId15" imgW="2197100" imgH="266700" progId="Equation.3">
                    <p:embed/>
                  </p:oleObj>
                </mc:Choice>
                <mc:Fallback>
                  <p:oleObj name="Equation" r:id="rId15" imgW="2197100" imgH="266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3344658" y="4698492"/>
                          <a:ext cx="5021262" cy="609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5" name="Group 44"/>
          <p:cNvGrpSpPr/>
          <p:nvPr/>
        </p:nvGrpSpPr>
        <p:grpSpPr>
          <a:xfrm>
            <a:off x="451743" y="5874245"/>
            <a:ext cx="8320643" cy="579438"/>
            <a:chOff x="654423" y="5723899"/>
            <a:chExt cx="8320643" cy="579438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6647585"/>
                </p:ext>
              </p:extLst>
            </p:nvPr>
          </p:nvGraphicFramePr>
          <p:xfrm>
            <a:off x="654423" y="5723899"/>
            <a:ext cx="5224463" cy="579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36" name="Equation" r:id="rId17" imgW="2286000" imgH="254000" progId="Equation.3">
                    <p:embed/>
                  </p:oleObj>
                </mc:Choice>
                <mc:Fallback>
                  <p:oleObj name="Equation" r:id="rId17" imgW="2286000" imgH="254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654423" y="5723899"/>
                          <a:ext cx="5224463" cy="5794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" name="TextBox 43"/>
            <p:cNvSpPr txBox="1"/>
            <p:nvPr/>
          </p:nvSpPr>
          <p:spPr>
            <a:xfrm>
              <a:off x="5831983" y="5807329"/>
              <a:ext cx="31430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</a:rPr>
                <a:t>≈ constant energy surface</a:t>
              </a:r>
              <a:endParaRPr lang="en-US" sz="20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20072" y="1769964"/>
            <a:ext cx="6974519" cy="458485"/>
            <a:chOff x="622752" y="2057644"/>
            <a:chExt cx="6974519" cy="458485"/>
          </a:xfrm>
        </p:grpSpPr>
        <p:grpSp>
          <p:nvGrpSpPr>
            <p:cNvPr id="27" name="Group 26"/>
            <p:cNvGrpSpPr/>
            <p:nvPr/>
          </p:nvGrpSpPr>
          <p:grpSpPr>
            <a:xfrm>
              <a:off x="622752" y="2057644"/>
              <a:ext cx="4655994" cy="458485"/>
              <a:chOff x="622752" y="2269291"/>
              <a:chExt cx="4655994" cy="458485"/>
            </a:xfrm>
          </p:grpSpPr>
          <p:graphicFrame>
            <p:nvGraphicFramePr>
              <p:cNvPr id="28" name="Object 2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0350220"/>
                  </p:ext>
                </p:extLst>
              </p:nvPr>
            </p:nvGraphicFramePr>
            <p:xfrm>
              <a:off x="4758046" y="2269291"/>
              <a:ext cx="520700" cy="4349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637" name="Equation" r:id="rId19" imgW="228600" imgH="190500" progId="Equation.3">
                      <p:embed/>
                    </p:oleObj>
                  </mc:Choice>
                  <mc:Fallback>
                    <p:oleObj name="Equation" r:id="rId19" imgW="228600" imgH="1905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4758046" y="2269291"/>
                            <a:ext cx="520700" cy="4349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" name="TextBox 28"/>
              <p:cNvSpPr txBox="1"/>
              <p:nvPr/>
            </p:nvSpPr>
            <p:spPr>
              <a:xfrm>
                <a:off x="622752" y="2327666"/>
                <a:ext cx="41839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Length of c-</a:t>
                </a:r>
                <a:r>
                  <a:rPr lang="en-US" sz="2000" dirty="0" err="1" smtClean="0"/>
                  <a:t>th</a:t>
                </a:r>
                <a:r>
                  <a:rPr lang="en-US" sz="2000" dirty="0" smtClean="0"/>
                  <a:t> distance constraint = </a:t>
                </a:r>
                <a:endParaRPr lang="en-US" sz="2000" dirty="0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5315013" y="2116484"/>
              <a:ext cx="2282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T</a:t>
              </a:r>
              <a:r>
                <a:rPr lang="en-US" b="1" dirty="0" smtClean="0">
                  <a:solidFill>
                    <a:srgbClr val="FF0000"/>
                  </a:solidFill>
                </a:rPr>
                <a:t>ypically, </a:t>
              </a:r>
              <a:r>
                <a:rPr lang="en-US" b="1" dirty="0" err="1" smtClean="0">
                  <a:solidFill>
                    <a:srgbClr val="FF0000"/>
                  </a:solidFill>
                </a:rPr>
                <a:t>N</a:t>
              </a:r>
              <a:r>
                <a:rPr lang="en-US" b="1" baseline="-25000" dirty="0" err="1" smtClean="0">
                  <a:solidFill>
                    <a:srgbClr val="FF0000"/>
                  </a:solidFill>
                </a:rPr>
                <a:t>c</a:t>
              </a:r>
              <a:r>
                <a:rPr lang="en-US" b="1" dirty="0" smtClean="0">
                  <a:solidFill>
                    <a:srgbClr val="FF0000"/>
                  </a:solidFill>
                </a:rPr>
                <a:t> &gt; 3N-6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20072" y="1467548"/>
            <a:ext cx="5528957" cy="492125"/>
            <a:chOff x="622752" y="1605718"/>
            <a:chExt cx="5528957" cy="492125"/>
          </a:xfrm>
        </p:grpSpPr>
        <p:grpSp>
          <p:nvGrpSpPr>
            <p:cNvPr id="18" name="Group 17"/>
            <p:cNvGrpSpPr/>
            <p:nvPr/>
          </p:nvGrpSpPr>
          <p:grpSpPr>
            <a:xfrm>
              <a:off x="622752" y="1605718"/>
              <a:ext cx="2978611" cy="492125"/>
              <a:chOff x="622752" y="2299451"/>
              <a:chExt cx="2978611" cy="492125"/>
            </a:xfrm>
          </p:grpSpPr>
          <p:graphicFrame>
            <p:nvGraphicFramePr>
              <p:cNvPr id="19" name="Object 1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0706560"/>
                  </p:ext>
                </p:extLst>
              </p:nvPr>
            </p:nvGraphicFramePr>
            <p:xfrm>
              <a:off x="3282276" y="2299451"/>
              <a:ext cx="319087" cy="4921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638" name="Equation" r:id="rId21" imgW="139700" imgH="215900" progId="Equation.3">
                      <p:embed/>
                    </p:oleObj>
                  </mc:Choice>
                  <mc:Fallback>
                    <p:oleObj name="Equation" r:id="rId21" imgW="139700" imgH="2159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3282276" y="2299451"/>
                            <a:ext cx="319087" cy="4921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" name="TextBox 19"/>
              <p:cNvSpPr txBox="1"/>
              <p:nvPr/>
            </p:nvSpPr>
            <p:spPr>
              <a:xfrm>
                <a:off x="622752" y="2327666"/>
                <a:ext cx="27435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Position of k-</a:t>
                </a:r>
                <a:r>
                  <a:rPr lang="en-US" sz="2000" dirty="0" err="1" smtClean="0"/>
                  <a:t>th</a:t>
                </a:r>
                <a:r>
                  <a:rPr lang="en-US" sz="2000" dirty="0" smtClean="0"/>
                  <a:t> atom = </a:t>
                </a:r>
                <a:endParaRPr lang="en-US" sz="2000" dirty="0"/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3586459" y="1634398"/>
              <a:ext cx="25652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</a:t>
              </a:r>
              <a:r>
                <a:rPr lang="en-US" sz="2000" dirty="0" smtClean="0"/>
                <a:t>or a total of N atoms</a:t>
              </a:r>
              <a:endParaRPr lang="en-US" sz="20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43590" y="2585208"/>
            <a:ext cx="8391903" cy="550862"/>
            <a:chOff x="646270" y="3599376"/>
            <a:chExt cx="8391903" cy="550862"/>
          </a:xfrm>
        </p:grpSpPr>
        <p:graphicFrame>
          <p:nvGraphicFramePr>
            <p:cNvPr id="43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7358969"/>
                </p:ext>
              </p:extLst>
            </p:nvPr>
          </p:nvGraphicFramePr>
          <p:xfrm>
            <a:off x="6687085" y="3599376"/>
            <a:ext cx="2351088" cy="550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39" name="Equation" r:id="rId23" imgW="1028700" imgH="241300" progId="Equation.3">
                    <p:embed/>
                  </p:oleObj>
                </mc:Choice>
                <mc:Fallback>
                  <p:oleObj name="Equation" r:id="rId23" imgW="10287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6687085" y="3599376"/>
                          <a:ext cx="2351088" cy="5508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TextBox 51"/>
            <p:cNvSpPr txBox="1"/>
            <p:nvPr/>
          </p:nvSpPr>
          <p:spPr>
            <a:xfrm>
              <a:off x="646270" y="3644591"/>
              <a:ext cx="62072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 complete independent set of distance constraints = 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84898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5"/>
          <p:cNvSpPr txBox="1">
            <a:spLocks noChangeArrowheads="1"/>
          </p:cNvSpPr>
          <p:nvPr/>
        </p:nvSpPr>
        <p:spPr bwMode="auto">
          <a:xfrm>
            <a:off x="650875" y="1279525"/>
            <a:ext cx="3895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0" smtClean="0">
                <a:solidFill>
                  <a:srgbClr val="000000"/>
                </a:solidFill>
              </a:rPr>
              <a:t>Mesophile (T</a:t>
            </a:r>
            <a:r>
              <a:rPr lang="en-US" b="0" baseline="-25000" smtClean="0">
                <a:solidFill>
                  <a:srgbClr val="000000"/>
                </a:solidFill>
              </a:rPr>
              <a:t>m</a:t>
            </a:r>
            <a:r>
              <a:rPr lang="en-US" b="0" smtClean="0">
                <a:solidFill>
                  <a:srgbClr val="000000"/>
                </a:solidFill>
                <a:sym typeface="Symbol" charset="0"/>
              </a:rPr>
              <a:t>38 C)</a:t>
            </a:r>
            <a:endParaRPr lang="en-US" b="0" smtClean="0">
              <a:solidFill>
                <a:srgbClr val="000000"/>
              </a:solidFill>
            </a:endParaRPr>
          </a:p>
        </p:txBody>
      </p:sp>
      <p:sp>
        <p:nvSpPr>
          <p:cNvPr id="53250" name="Text Box 6"/>
          <p:cNvSpPr txBox="1">
            <a:spLocks noChangeArrowheads="1"/>
          </p:cNvSpPr>
          <p:nvPr/>
        </p:nvSpPr>
        <p:spPr bwMode="auto">
          <a:xfrm>
            <a:off x="4956175" y="1279525"/>
            <a:ext cx="3997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0" smtClean="0">
                <a:solidFill>
                  <a:srgbClr val="000000"/>
                </a:solidFill>
              </a:rPr>
              <a:t>Thermophile (T</a:t>
            </a:r>
            <a:r>
              <a:rPr lang="en-US" b="0" baseline="-25000" smtClean="0">
                <a:solidFill>
                  <a:srgbClr val="000000"/>
                </a:solidFill>
              </a:rPr>
              <a:t>m</a:t>
            </a:r>
            <a:r>
              <a:rPr lang="en-US" b="0" smtClean="0">
                <a:solidFill>
                  <a:srgbClr val="000000"/>
                </a:solidFill>
                <a:sym typeface="Symbol" charset="0"/>
              </a:rPr>
              <a:t>96 C)</a:t>
            </a:r>
            <a:endParaRPr lang="en-US" b="0" smtClean="0">
              <a:solidFill>
                <a:srgbClr val="000000"/>
              </a:solidFill>
            </a:endParaRPr>
          </a:p>
        </p:txBody>
      </p:sp>
      <p:sp>
        <p:nvSpPr>
          <p:cNvPr id="53251" name="Rectangle 7"/>
          <p:cNvSpPr>
            <a:spLocks noChangeArrowheads="1"/>
          </p:cNvSpPr>
          <p:nvPr/>
        </p:nvSpPr>
        <p:spPr bwMode="auto">
          <a:xfrm>
            <a:off x="190500" y="1612900"/>
            <a:ext cx="533400" cy="660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252" name="Rectangle 8"/>
          <p:cNvSpPr>
            <a:spLocks noChangeArrowheads="1"/>
          </p:cNvSpPr>
          <p:nvPr/>
        </p:nvSpPr>
        <p:spPr bwMode="auto">
          <a:xfrm>
            <a:off x="4597400" y="1701800"/>
            <a:ext cx="533400" cy="660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253" name="Rectangle 9"/>
          <p:cNvSpPr>
            <a:spLocks noChangeArrowheads="1"/>
          </p:cNvSpPr>
          <p:nvPr/>
        </p:nvSpPr>
        <p:spPr bwMode="auto">
          <a:xfrm>
            <a:off x="4660900" y="5918200"/>
            <a:ext cx="533400" cy="660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254" name="Rectangle 10"/>
          <p:cNvSpPr>
            <a:spLocks noChangeArrowheads="1"/>
          </p:cNvSpPr>
          <p:nvPr/>
        </p:nvSpPr>
        <p:spPr bwMode="auto">
          <a:xfrm>
            <a:off x="190500" y="5842000"/>
            <a:ext cx="533400" cy="444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255" name="Text Box 11"/>
          <p:cNvSpPr txBox="1">
            <a:spLocks noChangeArrowheads="1"/>
          </p:cNvSpPr>
          <p:nvPr/>
        </p:nvSpPr>
        <p:spPr bwMode="auto">
          <a:xfrm>
            <a:off x="1909763" y="6229350"/>
            <a:ext cx="58181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0" smtClean="0">
                <a:solidFill>
                  <a:srgbClr val="000000"/>
                </a:solidFill>
                <a:latin typeface="Times New Roman" charset="0"/>
              </a:rPr>
              <a:t>D.R. Livesay and D.J. Jacobs, Proteins, </a:t>
            </a:r>
            <a:r>
              <a:rPr lang="en-US" sz="1800" smtClean="0">
                <a:solidFill>
                  <a:srgbClr val="000000"/>
                </a:solidFill>
                <a:latin typeface="Times New Roman" charset="0"/>
              </a:rPr>
              <a:t>62</a:t>
            </a:r>
            <a:r>
              <a:rPr lang="en-US" sz="1800" b="0" smtClean="0">
                <a:solidFill>
                  <a:srgbClr val="000000"/>
                </a:solidFill>
                <a:latin typeface="Times New Roman" charset="0"/>
              </a:rPr>
              <a:t>, 130-43 (2006)</a:t>
            </a:r>
          </a:p>
        </p:txBody>
      </p:sp>
      <p:sp>
        <p:nvSpPr>
          <p:cNvPr id="53256" name="Rectangle 12"/>
          <p:cNvSpPr>
            <a:spLocks noChangeArrowheads="1"/>
          </p:cNvSpPr>
          <p:nvPr/>
        </p:nvSpPr>
        <p:spPr bwMode="auto">
          <a:xfrm>
            <a:off x="0" y="0"/>
            <a:ext cx="9153525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ts val="40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Molecular </a:t>
            </a:r>
            <a:r>
              <a:rPr lang="en-US" sz="2400" b="1" dirty="0" err="1" smtClean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Cooperativity</a:t>
            </a:r>
            <a:r>
              <a:rPr lang="en-US" sz="2400" b="1" dirty="0" smtClean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Correlation Plots</a:t>
            </a:r>
          </a:p>
          <a:p>
            <a:pPr algn="ctr" defTabSz="914400" eaLnBrk="0" fontAlgn="base" hangingPunct="0">
              <a:spcBef>
                <a:spcPts val="40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Comparison of </a:t>
            </a:r>
            <a:r>
              <a:rPr lang="en-US" sz="2000" b="1" dirty="0" err="1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mesophilic</a:t>
            </a:r>
            <a:r>
              <a:rPr lang="en-US" sz="2000" b="1" dirty="0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and </a:t>
            </a:r>
            <a:r>
              <a:rPr lang="en-US" sz="2000" b="1" dirty="0" err="1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thermophilic</a:t>
            </a:r>
            <a:r>
              <a:rPr lang="en-US" sz="2000" b="1" dirty="0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</a:t>
            </a:r>
            <a:r>
              <a:rPr lang="en-US" sz="2000" b="1" dirty="0" err="1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RNase</a:t>
            </a:r>
            <a:r>
              <a:rPr lang="en-US" sz="2000" b="1" dirty="0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H </a:t>
            </a:r>
            <a:r>
              <a:rPr lang="en-US" sz="2000" b="1" dirty="0" err="1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orthologs</a:t>
            </a:r>
            <a:endParaRPr lang="en-US" sz="2000" b="1" dirty="0" smtClean="0">
              <a:solidFill>
                <a:srgbClr val="FFFF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3257" name="Picture 13" descr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257300"/>
            <a:ext cx="8777287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6444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5" descr="Screen shot 2012-05-10 at 11.56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1879600"/>
            <a:ext cx="4654550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8" name="Picture 16" descr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708150"/>
            <a:ext cx="4365625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Text Box 5"/>
          <p:cNvSpPr txBox="1">
            <a:spLocks noChangeArrowheads="1"/>
          </p:cNvSpPr>
          <p:nvPr/>
        </p:nvSpPr>
        <p:spPr bwMode="auto">
          <a:xfrm>
            <a:off x="428625" y="1416050"/>
            <a:ext cx="4008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smtClean="0">
                <a:solidFill>
                  <a:srgbClr val="FF0000"/>
                </a:solidFill>
              </a:rPr>
              <a:t>Cooperativity highlighted in red</a:t>
            </a:r>
          </a:p>
        </p:txBody>
      </p:sp>
      <p:sp>
        <p:nvSpPr>
          <p:cNvPr id="55300" name="Rectangle 12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</a:pPr>
            <a:r>
              <a:rPr lang="en-US" sz="2800" b="1" smtClean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Molecular Cooperativity Correlation Plots</a:t>
            </a:r>
          </a:p>
          <a:p>
            <a:pPr algn="ctr" defTabSz="914400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en-US" sz="2000" b="1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Example of biochemical allostery </a:t>
            </a:r>
            <a:endParaRPr lang="en-US" sz="2000" b="1" smtClean="0">
              <a:solidFill>
                <a:srgbClr val="FFFF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301" name="Text Box 13"/>
          <p:cNvSpPr txBox="1">
            <a:spLocks noChangeArrowheads="1"/>
          </p:cNvSpPr>
          <p:nvPr/>
        </p:nvSpPr>
        <p:spPr bwMode="auto">
          <a:xfrm>
            <a:off x="1833563" y="6216650"/>
            <a:ext cx="58181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0" smtClean="0">
                <a:solidFill>
                  <a:srgbClr val="000000"/>
                </a:solidFill>
                <a:latin typeface="Times New Roman" charset="0"/>
              </a:rPr>
              <a:t>D.R. Livesay and D.J. Jacobs, Proteins, </a:t>
            </a:r>
            <a:r>
              <a:rPr lang="en-US" sz="1800" smtClean="0">
                <a:solidFill>
                  <a:srgbClr val="000000"/>
                </a:solidFill>
                <a:latin typeface="Times New Roman" charset="0"/>
              </a:rPr>
              <a:t>62</a:t>
            </a:r>
            <a:r>
              <a:rPr lang="en-US" sz="1800" b="0" smtClean="0">
                <a:solidFill>
                  <a:srgbClr val="000000"/>
                </a:solidFill>
                <a:latin typeface="Times New Roman" charset="0"/>
              </a:rPr>
              <a:t>, 130-43 (2006)</a:t>
            </a:r>
          </a:p>
        </p:txBody>
      </p:sp>
    </p:spTree>
    <p:extLst>
      <p:ext uri="{BB962C8B-B14F-4D97-AF65-F5344CB8AC3E}">
        <p14:creationId xmlns:p14="http://schemas.microsoft.com/office/powerpoint/2010/main" val="2604293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0" descr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708150"/>
            <a:ext cx="4365625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6" name="Picture 11" descr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25" y="1866900"/>
            <a:ext cx="4579938" cy="434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428625" y="1416050"/>
            <a:ext cx="4008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smtClean="0">
                <a:solidFill>
                  <a:srgbClr val="FF0000"/>
                </a:solidFill>
              </a:rPr>
              <a:t>Cooperativity highlighted in red</a:t>
            </a:r>
          </a:p>
        </p:txBody>
      </p:sp>
      <p:sp>
        <p:nvSpPr>
          <p:cNvPr id="57348" name="Rectangle 5"/>
          <p:cNvSpPr>
            <a:spLocks noChangeArrowheads="1"/>
          </p:cNvSpPr>
          <p:nvPr/>
        </p:nvSpPr>
        <p:spPr bwMode="auto">
          <a:xfrm>
            <a:off x="4533900" y="1689100"/>
            <a:ext cx="4318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9" name="Text Box 6"/>
          <p:cNvSpPr txBox="1">
            <a:spLocks noChangeArrowheads="1"/>
          </p:cNvSpPr>
          <p:nvPr/>
        </p:nvSpPr>
        <p:spPr bwMode="auto">
          <a:xfrm>
            <a:off x="5000158" y="1479550"/>
            <a:ext cx="40190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FF"/>
                </a:solidFill>
              </a:rPr>
              <a:t>Dramatic increase in co-rigidity </a:t>
            </a:r>
          </a:p>
        </p:txBody>
      </p:sp>
      <p:sp>
        <p:nvSpPr>
          <p:cNvPr id="57350" name="Rectangle 7"/>
          <p:cNvSpPr>
            <a:spLocks noChangeArrowheads="1"/>
          </p:cNvSpPr>
          <p:nvPr/>
        </p:nvSpPr>
        <p:spPr bwMode="auto">
          <a:xfrm>
            <a:off x="-36991" y="0"/>
            <a:ext cx="9234931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Molecular </a:t>
            </a:r>
            <a:r>
              <a:rPr lang="en-US" sz="2800" b="1" dirty="0" err="1" smtClean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Cooperativity</a:t>
            </a:r>
            <a:r>
              <a:rPr lang="en-US" sz="2800" b="1" dirty="0" smtClean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Correlation Plots</a:t>
            </a:r>
          </a:p>
          <a:p>
            <a:pPr algn="ctr" defTabSz="914400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Example of biochemical </a:t>
            </a:r>
            <a:r>
              <a:rPr lang="en-US" sz="2000" b="1" dirty="0" err="1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allostery</a:t>
            </a:r>
            <a:r>
              <a:rPr lang="en-US" sz="2000" b="1" dirty="0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</a:t>
            </a:r>
            <a:endParaRPr lang="en-US" sz="2000" b="1" dirty="0" smtClean="0">
              <a:solidFill>
                <a:srgbClr val="FFFF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51" name="Text Box 8"/>
          <p:cNvSpPr txBox="1">
            <a:spLocks noChangeArrowheads="1"/>
          </p:cNvSpPr>
          <p:nvPr/>
        </p:nvSpPr>
        <p:spPr bwMode="auto">
          <a:xfrm>
            <a:off x="1833563" y="6216650"/>
            <a:ext cx="58181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0" smtClean="0">
                <a:solidFill>
                  <a:srgbClr val="000000"/>
                </a:solidFill>
                <a:latin typeface="Times New Roman" charset="0"/>
              </a:rPr>
              <a:t>D.R. Livesay and D.J. Jacobs, Proteins, </a:t>
            </a:r>
            <a:r>
              <a:rPr lang="en-US" sz="1800" smtClean="0">
                <a:solidFill>
                  <a:srgbClr val="000000"/>
                </a:solidFill>
                <a:latin typeface="Times New Roman" charset="0"/>
              </a:rPr>
              <a:t>62</a:t>
            </a:r>
            <a:r>
              <a:rPr lang="en-US" sz="1800" b="0" smtClean="0">
                <a:solidFill>
                  <a:srgbClr val="000000"/>
                </a:solidFill>
                <a:latin typeface="Times New Roman" charset="0"/>
              </a:rPr>
              <a:t>, 130-43 (2006)</a:t>
            </a:r>
          </a:p>
        </p:txBody>
      </p:sp>
      <p:sp>
        <p:nvSpPr>
          <p:cNvPr id="57352" name="Line 11"/>
          <p:cNvSpPr>
            <a:spLocks noChangeShapeType="1"/>
          </p:cNvSpPr>
          <p:nvPr/>
        </p:nvSpPr>
        <p:spPr bwMode="auto">
          <a:xfrm flipH="1">
            <a:off x="2540000" y="1562100"/>
            <a:ext cx="2451100" cy="1206500"/>
          </a:xfrm>
          <a:prstGeom prst="line">
            <a:avLst/>
          </a:prstGeom>
          <a:noFill/>
          <a:ln w="4445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53" name="TextBox 9"/>
          <p:cNvSpPr txBox="1">
            <a:spLocks noChangeArrowheads="1"/>
          </p:cNvSpPr>
          <p:nvPr/>
        </p:nvSpPr>
        <p:spPr bwMode="auto">
          <a:xfrm>
            <a:off x="419100" y="1041400"/>
            <a:ext cx="8664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0" smtClean="0">
                <a:solidFill>
                  <a:srgbClr val="FF00FF"/>
                </a:solidFill>
              </a:rPr>
              <a:t>Add constraints in flexibly correlated region far from active site</a:t>
            </a:r>
          </a:p>
        </p:txBody>
      </p:sp>
    </p:spTree>
    <p:extLst>
      <p:ext uri="{BB962C8B-B14F-4D97-AF65-F5344CB8AC3E}">
        <p14:creationId xmlns:p14="http://schemas.microsoft.com/office/powerpoint/2010/main" val="2636013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83" y="1481991"/>
            <a:ext cx="6199717" cy="4320223"/>
          </a:xfrm>
          <a:prstGeom prst="rect">
            <a:avLst/>
          </a:prstGeom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-36991" y="-1"/>
            <a:ext cx="9234931" cy="11342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lvl="0" algn="ctr" defTabSz="914400" eaLnBrk="0" fontAlgn="base" hangingPunct="0">
              <a:spcAft>
                <a:spcPct val="0"/>
              </a:spcAft>
            </a:pPr>
            <a:r>
              <a:rPr lang="en-US" sz="2400" b="1" dirty="0" smtClean="0">
                <a:solidFill>
                  <a:srgbClr val="FFFFFF"/>
                </a:solidFill>
                <a:latin typeface="Arial" charset="0"/>
              </a:rPr>
              <a:t>Application to Antibody fragments</a:t>
            </a:r>
            <a:endParaRPr lang="en-US" sz="2400" b="1" dirty="0">
              <a:solidFill>
                <a:srgbClr val="FFFFFF"/>
              </a:solidFill>
              <a:latin typeface="Arial" charset="0"/>
            </a:endParaRPr>
          </a:p>
          <a:p>
            <a:pPr lvl="0" algn="ctr" defTabSz="91440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00"/>
                </a:solidFill>
                <a:latin typeface="Arial" charset="0"/>
              </a:rPr>
              <a:t>Model parameterization works across diverse length scales</a:t>
            </a:r>
            <a:endParaRPr lang="en-US" sz="2000" b="1" dirty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2112" y="5879131"/>
            <a:ext cx="8313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latin typeface="Cambria"/>
                <a:cs typeface="Cambria"/>
              </a:rPr>
              <a:t>Tong </a:t>
            </a:r>
            <a:r>
              <a:rPr lang="en-US" sz="1600" dirty="0" smtClean="0">
                <a:latin typeface="Cambria"/>
                <a:cs typeface="Cambria"/>
              </a:rPr>
              <a:t>Li, </a:t>
            </a:r>
            <a:r>
              <a:rPr lang="en-US" sz="1600" dirty="0" err="1">
                <a:latin typeface="Cambria"/>
                <a:cs typeface="Cambria"/>
              </a:rPr>
              <a:t>Deeptak</a:t>
            </a:r>
            <a:r>
              <a:rPr lang="en-US" sz="1600" dirty="0">
                <a:latin typeface="Cambria"/>
                <a:cs typeface="Cambria"/>
              </a:rPr>
              <a:t> </a:t>
            </a:r>
            <a:r>
              <a:rPr lang="en-US" sz="1600" dirty="0" err="1" smtClean="0">
                <a:latin typeface="Cambria"/>
                <a:cs typeface="Cambria"/>
              </a:rPr>
              <a:t>Verma</a:t>
            </a:r>
            <a:r>
              <a:rPr lang="en-US" sz="1600" dirty="0" smtClean="0">
                <a:latin typeface="Cambria"/>
                <a:cs typeface="Cambria"/>
              </a:rPr>
              <a:t>, </a:t>
            </a:r>
            <a:r>
              <a:rPr lang="en-US" sz="1600" dirty="0" err="1">
                <a:latin typeface="Cambria"/>
                <a:cs typeface="Cambria"/>
              </a:rPr>
              <a:t>Malgorzata</a:t>
            </a:r>
            <a:r>
              <a:rPr lang="en-US" sz="1600" dirty="0">
                <a:latin typeface="Cambria"/>
                <a:cs typeface="Cambria"/>
              </a:rPr>
              <a:t> B. </a:t>
            </a:r>
            <a:r>
              <a:rPr lang="en-US" sz="1600" dirty="0" err="1">
                <a:latin typeface="Cambria"/>
                <a:cs typeface="Cambria"/>
              </a:rPr>
              <a:t>Tracka</a:t>
            </a:r>
            <a:r>
              <a:rPr lang="en-US" sz="1600" dirty="0">
                <a:latin typeface="Cambria"/>
                <a:cs typeface="Cambria"/>
              </a:rPr>
              <a:t>, Jose Casas-</a:t>
            </a:r>
            <a:r>
              <a:rPr lang="en-US" sz="1600" dirty="0" err="1">
                <a:latin typeface="Cambria"/>
                <a:cs typeface="Cambria"/>
              </a:rPr>
              <a:t>Finet</a:t>
            </a:r>
            <a:r>
              <a:rPr lang="en-US" sz="1600" dirty="0">
                <a:latin typeface="Cambria"/>
                <a:cs typeface="Cambria"/>
              </a:rPr>
              <a:t>, Dennis R. </a:t>
            </a:r>
            <a:r>
              <a:rPr lang="en-US" sz="1600" dirty="0" err="1" smtClean="0">
                <a:latin typeface="Cambria"/>
                <a:cs typeface="Cambria"/>
              </a:rPr>
              <a:t>Livesay</a:t>
            </a:r>
            <a:r>
              <a:rPr lang="en-US" sz="1600" dirty="0" smtClean="0">
                <a:latin typeface="Cambria"/>
                <a:cs typeface="Cambria"/>
              </a:rPr>
              <a:t> </a:t>
            </a:r>
            <a:r>
              <a:rPr lang="en-US" sz="1600" dirty="0">
                <a:latin typeface="Cambria"/>
                <a:cs typeface="Cambria"/>
              </a:rPr>
              <a:t>and </a:t>
            </a:r>
            <a:r>
              <a:rPr lang="en-US" sz="1600" b="1" dirty="0">
                <a:latin typeface="Cambria"/>
                <a:cs typeface="Cambria"/>
              </a:rPr>
              <a:t>Donald J. </a:t>
            </a:r>
            <a:r>
              <a:rPr lang="en-US" sz="1600" b="1" dirty="0" smtClean="0">
                <a:latin typeface="Cambria"/>
                <a:cs typeface="Cambria"/>
              </a:rPr>
              <a:t>Jacobs</a:t>
            </a:r>
            <a:r>
              <a:rPr lang="en-US" sz="1600" dirty="0" smtClean="0">
                <a:latin typeface="Cambria"/>
                <a:cs typeface="Cambria"/>
              </a:rPr>
              <a:t>, </a:t>
            </a:r>
            <a:r>
              <a:rPr lang="en-US" sz="1600" i="1" dirty="0">
                <a:latin typeface="Cambria"/>
                <a:cs typeface="Cambria"/>
              </a:rPr>
              <a:t>Thermodynamic stability and flexibility characteristics of antibody fragment complexes</a:t>
            </a:r>
            <a:r>
              <a:rPr lang="en-US" sz="1600" dirty="0">
                <a:latin typeface="Cambria"/>
                <a:cs typeface="Cambria"/>
              </a:rPr>
              <a:t>, Protein and Peptide Letters (</a:t>
            </a:r>
            <a:r>
              <a:rPr lang="en-US" sz="1600" dirty="0" smtClean="0">
                <a:latin typeface="Cambria"/>
                <a:cs typeface="Cambria"/>
              </a:rPr>
              <a:t>2014).</a:t>
            </a:r>
            <a:endParaRPr lang="en-US" sz="16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323798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0" y="1277420"/>
            <a:ext cx="3581400" cy="2617696"/>
          </a:xfrm>
          <a:prstGeom prst="rect">
            <a:avLst/>
          </a:prstGeom>
        </p:spPr>
      </p:pic>
      <p:pic>
        <p:nvPicPr>
          <p:cNvPr id="6" name="Picture 5" descr="Picture 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810" y="1302078"/>
            <a:ext cx="3733800" cy="365996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 flipV="1">
            <a:off x="6985740" y="4689639"/>
            <a:ext cx="0" cy="457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7366740" y="4689639"/>
            <a:ext cx="0" cy="457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A61ECD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8433540" y="4689639"/>
            <a:ext cx="0" cy="457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>
            <a:off x="4022820" y="1820923"/>
            <a:ext cx="381000" cy="1524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>
            <a:off x="2381190" y="2570594"/>
            <a:ext cx="381000" cy="1524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2286000" y="4038600"/>
            <a:ext cx="0" cy="457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66006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5323890" y="533845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90"/>
                </a:solidFill>
                <a:latin typeface="Comic Sans MS"/>
              </a:rPr>
              <a:t>Long-range couplings: </a:t>
            </a:r>
            <a:r>
              <a:rPr lang="en-US" dirty="0" smtClean="0">
                <a:solidFill>
                  <a:srgbClr val="000000"/>
                </a:solidFill>
                <a:latin typeface="Arial"/>
              </a:rPr>
              <a:t>The two poles of the VL domain are mechanistically coupled through correlated dynamics.</a:t>
            </a:r>
            <a:endParaRPr lang="en-US" b="1" dirty="0" smtClean="0">
              <a:solidFill>
                <a:srgbClr val="0000FF"/>
              </a:solidFill>
              <a:latin typeface="Comic Sans MS"/>
            </a:endParaRPr>
          </a:p>
        </p:txBody>
      </p:sp>
      <p:pic>
        <p:nvPicPr>
          <p:cNvPr id="22" name="Picture 21" descr="Picture 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0" y="3976955"/>
            <a:ext cx="4267200" cy="2564576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 bwMode="auto">
          <a:xfrm flipH="1" flipV="1">
            <a:off x="2344200" y="3704616"/>
            <a:ext cx="152400" cy="3810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A61ECD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>
            <a:off x="3529502" y="1352154"/>
            <a:ext cx="151528" cy="26927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744725" y="1826581"/>
            <a:ext cx="76200" cy="304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-36991" y="-1"/>
            <a:ext cx="9234931" cy="11342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lvl="0" algn="ctr" defTabSz="914400" eaLnBrk="0" fontAlgn="base" hangingPunct="0">
              <a:spcAft>
                <a:spcPct val="0"/>
              </a:spcAft>
            </a:pPr>
            <a:r>
              <a:rPr lang="en-US" sz="2400" b="1" dirty="0" smtClean="0">
                <a:solidFill>
                  <a:srgbClr val="FFFFFF"/>
                </a:solidFill>
                <a:latin typeface="Arial" charset="0"/>
              </a:rPr>
              <a:t>QSFR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</a:rPr>
              <a:t>f</a:t>
            </a:r>
            <a:r>
              <a:rPr lang="en-US" sz="2400" b="1" dirty="0" smtClean="0">
                <a:solidFill>
                  <a:srgbClr val="FFFFFF"/>
                </a:solidFill>
                <a:latin typeface="Arial" charset="0"/>
              </a:rPr>
              <a:t>or an Isolated </a:t>
            </a:r>
            <a:r>
              <a:rPr lang="en-US" sz="2400" b="1" dirty="0" err="1" smtClean="0">
                <a:solidFill>
                  <a:srgbClr val="FFFFFF"/>
                </a:solidFill>
                <a:latin typeface="Arial" charset="0"/>
              </a:rPr>
              <a:t>Antiferritin</a:t>
            </a:r>
            <a:r>
              <a:rPr lang="en-US" sz="2400" b="1" dirty="0" smtClean="0">
                <a:solidFill>
                  <a:srgbClr val="FFFFFF"/>
                </a:solidFill>
                <a:latin typeface="Arial" charset="0"/>
              </a:rPr>
              <a:t> VL Domain</a:t>
            </a:r>
            <a:endParaRPr lang="en-US" sz="2400" b="1" dirty="0">
              <a:solidFill>
                <a:srgbClr val="FFFFFF"/>
              </a:solidFill>
              <a:latin typeface="Arial" charset="0"/>
            </a:endParaRPr>
          </a:p>
          <a:p>
            <a:pPr lvl="0" algn="ctr" defTabSz="91440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00"/>
                </a:solidFill>
                <a:latin typeface="Arial" charset="0"/>
              </a:rPr>
              <a:t>Long-range couplings suggest interesting functional mechanism</a:t>
            </a:r>
            <a:endParaRPr lang="en-US" sz="2000" b="1" dirty="0">
              <a:solidFill>
                <a:srgbClr val="FFFF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082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292470" y="1270315"/>
            <a:ext cx="8686800" cy="4465638"/>
            <a:chOff x="381000" y="1782761"/>
            <a:chExt cx="8686800" cy="4465638"/>
          </a:xfrm>
        </p:grpSpPr>
        <p:grpSp>
          <p:nvGrpSpPr>
            <p:cNvPr id="40" name="Group 39"/>
            <p:cNvGrpSpPr/>
            <p:nvPr/>
          </p:nvGrpSpPr>
          <p:grpSpPr>
            <a:xfrm>
              <a:off x="4495800" y="1828800"/>
              <a:ext cx="4572000" cy="4255532"/>
              <a:chOff x="4495800" y="1828800"/>
              <a:chExt cx="4572000" cy="4255532"/>
            </a:xfrm>
          </p:grpSpPr>
          <p:pic>
            <p:nvPicPr>
              <p:cNvPr id="4" name="Picture 3" descr="Picture 2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5800" y="1828800"/>
                <a:ext cx="3733800" cy="374904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953000" y="5715000"/>
                <a:ext cx="3352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 smtClean="0">
                    <a:solidFill>
                      <a:srgbClr val="FF0000"/>
                    </a:solidFill>
                    <a:latin typeface="Arial"/>
                  </a:rPr>
                  <a:t>H1</a:t>
                </a:r>
                <a:endParaRPr lang="en-US" b="1" dirty="0" smtClean="0">
                  <a:solidFill>
                    <a:srgbClr val="FF0000"/>
                  </a:solidFill>
                  <a:latin typeface="Comic Sans MS"/>
                </a:endParaRP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 bwMode="auto">
              <a:xfrm flipV="1">
                <a:off x="5205564" y="5257800"/>
                <a:ext cx="0" cy="45720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6" name="Straight Arrow Connector 15"/>
              <p:cNvCxnSpPr/>
              <p:nvPr/>
            </p:nvCxnSpPr>
            <p:spPr bwMode="auto">
              <a:xfrm flipV="1">
                <a:off x="5562600" y="5257800"/>
                <a:ext cx="0" cy="45720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3" name="Straight Arrow Connector 12"/>
              <p:cNvCxnSpPr/>
              <p:nvPr/>
            </p:nvCxnSpPr>
            <p:spPr bwMode="auto">
              <a:xfrm flipV="1">
                <a:off x="4876800" y="5257800"/>
                <a:ext cx="0" cy="45720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9" name="Straight Arrow Connector 18"/>
              <p:cNvCxnSpPr/>
              <p:nvPr/>
            </p:nvCxnSpPr>
            <p:spPr bwMode="auto">
              <a:xfrm flipH="1">
                <a:off x="8104492" y="3035132"/>
                <a:ext cx="362544" cy="242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804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0" name="TextBox 19"/>
              <p:cNvSpPr txBox="1"/>
              <p:nvPr/>
            </p:nvSpPr>
            <p:spPr>
              <a:xfrm>
                <a:off x="5410200" y="5715000"/>
                <a:ext cx="3352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 smtClean="0">
                    <a:solidFill>
                      <a:srgbClr val="FF0000"/>
                    </a:solidFill>
                    <a:latin typeface="Arial"/>
                  </a:rPr>
                  <a:t>H2</a:t>
                </a:r>
                <a:endParaRPr lang="en-US" b="1" dirty="0" smtClean="0">
                  <a:solidFill>
                    <a:srgbClr val="FF0000"/>
                  </a:solidFill>
                  <a:latin typeface="Comic Sans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458200" y="28194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 smtClean="0">
                    <a:solidFill>
                      <a:srgbClr val="008000"/>
                    </a:solidFill>
                    <a:latin typeface="Arial"/>
                  </a:rPr>
                  <a:t>L1</a:t>
                </a:r>
                <a:endParaRPr lang="en-US" b="1" dirty="0" smtClean="0">
                  <a:solidFill>
                    <a:srgbClr val="008000"/>
                  </a:solidFill>
                  <a:latin typeface="Comic Sans MS"/>
                </a:endParaRP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 bwMode="auto">
              <a:xfrm flipH="1">
                <a:off x="8077200" y="2667000"/>
                <a:ext cx="362544" cy="242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804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5" name="Straight Arrow Connector 24"/>
              <p:cNvCxnSpPr/>
              <p:nvPr/>
            </p:nvCxnSpPr>
            <p:spPr bwMode="auto">
              <a:xfrm flipH="1">
                <a:off x="8093175" y="2139846"/>
                <a:ext cx="362544" cy="242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804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6" name="TextBox 25"/>
              <p:cNvSpPr txBox="1"/>
              <p:nvPr/>
            </p:nvSpPr>
            <p:spPr>
              <a:xfrm>
                <a:off x="8458200" y="2450068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 smtClean="0">
                    <a:solidFill>
                      <a:srgbClr val="008000"/>
                    </a:solidFill>
                    <a:latin typeface="Arial"/>
                  </a:rPr>
                  <a:t>L2</a:t>
                </a:r>
                <a:endParaRPr lang="en-US" b="1" dirty="0" smtClean="0">
                  <a:solidFill>
                    <a:srgbClr val="008000"/>
                  </a:solidFill>
                  <a:latin typeface="Comic Sans MS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458200" y="1916668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 smtClean="0">
                    <a:solidFill>
                      <a:srgbClr val="008000"/>
                    </a:solidFill>
                    <a:latin typeface="Arial"/>
                  </a:rPr>
                  <a:t>L3</a:t>
                </a:r>
                <a:endParaRPr lang="en-US" b="1" dirty="0" smtClean="0">
                  <a:solidFill>
                    <a:srgbClr val="008000"/>
                  </a:solidFill>
                  <a:latin typeface="Comic Sans M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 rot="16200000">
                <a:off x="7766566" y="4730234"/>
                <a:ext cx="1752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 err="1" smtClean="0">
                    <a:solidFill>
                      <a:srgbClr val="660066"/>
                    </a:solidFill>
                    <a:latin typeface="Arial"/>
                  </a:rPr>
                  <a:t>scFv</a:t>
                </a:r>
                <a:r>
                  <a:rPr lang="en-US" dirty="0" smtClean="0">
                    <a:solidFill>
                      <a:srgbClr val="660066"/>
                    </a:solidFill>
                    <a:latin typeface="Arial"/>
                  </a:rPr>
                  <a:t> Linker</a:t>
                </a:r>
                <a:endParaRPr lang="en-US" b="1" dirty="0" smtClean="0">
                  <a:solidFill>
                    <a:srgbClr val="660066"/>
                  </a:solidFill>
                  <a:latin typeface="Comic Sans MS"/>
                </a:endParaRPr>
              </a:p>
            </p:txBody>
          </p:sp>
          <p:cxnSp>
            <p:nvCxnSpPr>
              <p:cNvPr id="30" name="Elbow Connector 29"/>
              <p:cNvCxnSpPr>
                <a:stCxn id="28" idx="3"/>
              </p:cNvCxnSpPr>
              <p:nvPr/>
            </p:nvCxnSpPr>
            <p:spPr bwMode="auto">
              <a:xfrm rot="16200000" flipV="1">
                <a:off x="8131433" y="3527167"/>
                <a:ext cx="533400" cy="489466"/>
              </a:xfrm>
              <a:prstGeom prst="bentConnector3">
                <a:avLst>
                  <a:gd name="adj1" fmla="val 99415"/>
                </a:avLst>
              </a:prstGeom>
              <a:solidFill>
                <a:schemeClr val="accent1"/>
              </a:solidFill>
              <a:ln w="381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39" name="Group 38"/>
            <p:cNvGrpSpPr/>
            <p:nvPr/>
          </p:nvGrpSpPr>
          <p:grpSpPr>
            <a:xfrm>
              <a:off x="381000" y="1782761"/>
              <a:ext cx="3810001" cy="4465638"/>
              <a:chOff x="381000" y="1782761"/>
              <a:chExt cx="3810001" cy="4465638"/>
            </a:xfrm>
          </p:grpSpPr>
          <p:pic>
            <p:nvPicPr>
              <p:cNvPr id="6" name="Picture 5" descr="Picture 3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5448" y="2142846"/>
                <a:ext cx="4401106" cy="3810000"/>
              </a:xfrm>
              <a:prstGeom prst="rect">
                <a:avLst/>
              </a:prstGeom>
            </p:spPr>
          </p:pic>
          <p:cxnSp>
            <p:nvCxnSpPr>
              <p:cNvPr id="34" name="Straight Arrow Connector 33"/>
              <p:cNvCxnSpPr/>
              <p:nvPr/>
            </p:nvCxnSpPr>
            <p:spPr bwMode="auto">
              <a:xfrm flipH="1">
                <a:off x="628056" y="2075893"/>
                <a:ext cx="210144" cy="38100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36" name="TextBox 35"/>
              <p:cNvSpPr txBox="1"/>
              <p:nvPr/>
            </p:nvSpPr>
            <p:spPr>
              <a:xfrm>
                <a:off x="381000" y="1782761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 smtClean="0">
                    <a:solidFill>
                      <a:srgbClr val="660066"/>
                    </a:solidFill>
                    <a:latin typeface="Arial"/>
                  </a:rPr>
                  <a:t>Linker</a:t>
                </a:r>
                <a:endParaRPr lang="en-US" b="1" dirty="0" smtClean="0">
                  <a:solidFill>
                    <a:srgbClr val="660066"/>
                  </a:solidFill>
                  <a:latin typeface="Comic Sans MS"/>
                </a:endParaRPr>
              </a:p>
            </p:txBody>
          </p:sp>
        </p:grpSp>
      </p:grp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-36991" y="-1"/>
            <a:ext cx="9234931" cy="11342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lvl="0" algn="ctr" defTabSz="914400" eaLnBrk="0" fontAlgn="base" hangingPunct="0">
              <a:spcAft>
                <a:spcPct val="0"/>
              </a:spcAft>
            </a:pPr>
            <a:r>
              <a:rPr lang="en-US" sz="2400" b="1" dirty="0" smtClean="0">
                <a:solidFill>
                  <a:srgbClr val="FFFFFF"/>
                </a:solidFill>
                <a:latin typeface="Arial" charset="0"/>
              </a:rPr>
              <a:t>A P104D mutant </a:t>
            </a:r>
            <a:r>
              <a:rPr lang="en-US" sz="2400" b="1" dirty="0" err="1" smtClean="0">
                <a:solidFill>
                  <a:srgbClr val="FFFFFF"/>
                </a:solidFill>
                <a:latin typeface="Arial" charset="0"/>
              </a:rPr>
              <a:t>scFv</a:t>
            </a:r>
            <a:r>
              <a:rPr lang="en-US" sz="2400" b="1" dirty="0" smtClean="0">
                <a:solidFill>
                  <a:srgbClr val="FFFFFF"/>
                </a:solidFill>
                <a:latin typeface="Arial" charset="0"/>
              </a:rPr>
              <a:t> fragment</a:t>
            </a:r>
            <a:endParaRPr lang="en-US" sz="2400" b="1" dirty="0">
              <a:solidFill>
                <a:srgbClr val="FFFFFF"/>
              </a:solidFill>
              <a:latin typeface="Arial" charset="0"/>
            </a:endParaRPr>
          </a:p>
          <a:p>
            <a:pPr algn="ctr" defTabSz="91440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00"/>
                </a:solidFill>
                <a:latin typeface="Arial" charset="0"/>
              </a:rPr>
              <a:t>The </a:t>
            </a:r>
            <a:r>
              <a:rPr lang="en-US" sz="2000" b="1" dirty="0" smtClean="0">
                <a:solidFill>
                  <a:srgbClr val="FFFF00"/>
                </a:solidFill>
                <a:latin typeface="Arial" charset="0"/>
              </a:rPr>
              <a:t>(VH, VL) domains are primarily (co-rigid, co-flexible)</a:t>
            </a:r>
            <a:endParaRPr lang="en-US" sz="2000" b="1" dirty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3598" y="5843862"/>
            <a:ext cx="83208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latin typeface="Cambria"/>
                <a:cs typeface="Cambria"/>
              </a:rPr>
              <a:t>Tong </a:t>
            </a:r>
            <a:r>
              <a:rPr lang="en-US" sz="1600" dirty="0" smtClean="0">
                <a:latin typeface="Cambria"/>
                <a:cs typeface="Cambria"/>
              </a:rPr>
              <a:t>Li, </a:t>
            </a:r>
            <a:r>
              <a:rPr lang="en-US" sz="1600" dirty="0" err="1">
                <a:latin typeface="Cambria"/>
                <a:cs typeface="Cambria"/>
              </a:rPr>
              <a:t>Malgorzata</a:t>
            </a:r>
            <a:r>
              <a:rPr lang="en-US" sz="1600" dirty="0">
                <a:latin typeface="Cambria"/>
                <a:cs typeface="Cambria"/>
              </a:rPr>
              <a:t> B. </a:t>
            </a:r>
            <a:r>
              <a:rPr lang="en-US" sz="1600" dirty="0" err="1">
                <a:latin typeface="Cambria"/>
                <a:cs typeface="Cambria"/>
              </a:rPr>
              <a:t>Tracka</a:t>
            </a:r>
            <a:r>
              <a:rPr lang="en-US" sz="1600" dirty="0">
                <a:latin typeface="Cambria"/>
                <a:cs typeface="Cambria"/>
              </a:rPr>
              <a:t>, Jose Casas-</a:t>
            </a:r>
            <a:r>
              <a:rPr lang="en-US" sz="1600" dirty="0" err="1">
                <a:latin typeface="Cambria"/>
                <a:cs typeface="Cambria"/>
              </a:rPr>
              <a:t>Finet</a:t>
            </a:r>
            <a:r>
              <a:rPr lang="en-US" sz="1600" dirty="0">
                <a:latin typeface="Cambria"/>
                <a:cs typeface="Cambria"/>
              </a:rPr>
              <a:t>, Donald J. </a:t>
            </a:r>
            <a:r>
              <a:rPr lang="en-US" sz="1600" dirty="0" smtClean="0">
                <a:latin typeface="Cambria"/>
                <a:cs typeface="Cambria"/>
              </a:rPr>
              <a:t>Jacobs </a:t>
            </a:r>
            <a:r>
              <a:rPr lang="en-US" sz="1600" dirty="0">
                <a:latin typeface="Cambria"/>
                <a:cs typeface="Cambria"/>
              </a:rPr>
              <a:t>and Dennis R. </a:t>
            </a:r>
            <a:r>
              <a:rPr lang="en-US" sz="1600" dirty="0" err="1" smtClean="0">
                <a:latin typeface="Cambria"/>
                <a:cs typeface="Cambria"/>
              </a:rPr>
              <a:t>Livesay</a:t>
            </a:r>
            <a:r>
              <a:rPr lang="en-US" sz="1600" dirty="0" smtClean="0">
                <a:latin typeface="Cambria"/>
                <a:cs typeface="Cambria"/>
              </a:rPr>
              <a:t>, </a:t>
            </a:r>
            <a:r>
              <a:rPr lang="en-US" sz="1600" i="1" dirty="0">
                <a:latin typeface="Cambria"/>
                <a:cs typeface="Cambria"/>
              </a:rPr>
              <a:t>Redistribution of Flexibility in Stabilizing Antibody Mutants Follows Le </a:t>
            </a:r>
            <a:r>
              <a:rPr lang="en-US" sz="1600" i="1" dirty="0" err="1">
                <a:latin typeface="Cambria"/>
                <a:cs typeface="Cambria"/>
              </a:rPr>
              <a:t>Châtelier’s</a:t>
            </a:r>
            <a:r>
              <a:rPr lang="en-US" sz="1600" i="1" dirty="0">
                <a:latin typeface="Cambria"/>
                <a:cs typeface="Cambria"/>
              </a:rPr>
              <a:t> Principle</a:t>
            </a:r>
            <a:r>
              <a:rPr lang="en-US" sz="1600" dirty="0">
                <a:latin typeface="Cambria"/>
                <a:cs typeface="Cambria"/>
              </a:rPr>
              <a:t>, </a:t>
            </a:r>
            <a:r>
              <a:rPr lang="en-US" sz="1600" dirty="0" err="1">
                <a:latin typeface="Times New Roman"/>
                <a:ea typeface="Times New Roman"/>
                <a:cs typeface="Arial"/>
              </a:rPr>
              <a:t>PLoS</a:t>
            </a:r>
            <a:r>
              <a:rPr lang="en-US" sz="1600" dirty="0">
                <a:latin typeface="Times New Roman"/>
                <a:ea typeface="Times New Roman"/>
                <a:cs typeface="Arial"/>
              </a:rPr>
              <a:t> ONE 9(3):p. e92870 (2014</a:t>
            </a:r>
            <a:r>
              <a:rPr lang="en-US" sz="1600" dirty="0" smtClean="0">
                <a:latin typeface="Times New Roman"/>
                <a:ea typeface="Times New Roman"/>
                <a:cs typeface="Arial"/>
              </a:rPr>
              <a:t>)</a:t>
            </a:r>
            <a:r>
              <a:rPr lang="en-US" sz="1600" dirty="0" smtClean="0"/>
              <a:t>.</a:t>
            </a:r>
            <a:endParaRPr lang="en-US" sz="2400" b="1" u="none" dirty="0" smtClean="0">
              <a:solidFill>
                <a:srgbClr val="0000FF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66681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-36991" y="-1"/>
            <a:ext cx="9234931" cy="1020621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>
              <a:spcBef>
                <a:spcPts val="0"/>
              </a:spcBef>
            </a:pPr>
            <a:r>
              <a:rPr lang="en-US" sz="2400" b="1" u="none" dirty="0" smtClean="0">
                <a:solidFill>
                  <a:srgbClr val="FFFFFF"/>
                </a:solidFill>
                <a:latin typeface="Arial" charset="0"/>
              </a:rPr>
              <a:t>Workflow for Applications</a:t>
            </a:r>
          </a:p>
          <a:p>
            <a:pPr algn="ctr" eaLnBrk="0" hangingPunct="0">
              <a:spcBef>
                <a:spcPts val="400"/>
              </a:spcBef>
            </a:pPr>
            <a:r>
              <a:rPr lang="en-US" sz="2000" b="1" u="none" dirty="0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Analysis on one or more X-ray crystal structures</a:t>
            </a:r>
            <a:endParaRPr lang="en-US" sz="2000" b="1" u="none" dirty="0">
              <a:solidFill>
                <a:srgbClr val="FFFF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298630" y="1403944"/>
            <a:ext cx="3310903" cy="2320174"/>
            <a:chOff x="1298630" y="1403944"/>
            <a:chExt cx="3310903" cy="2320174"/>
          </a:xfrm>
        </p:grpSpPr>
        <p:sp>
          <p:nvSpPr>
            <p:cNvPr id="4" name="Text Box 10"/>
            <p:cNvSpPr txBox="1">
              <a:spLocks noChangeArrowheads="1"/>
            </p:cNvSpPr>
            <p:nvPr/>
          </p:nvSpPr>
          <p:spPr bwMode="auto">
            <a:xfrm>
              <a:off x="2578464" y="1403944"/>
              <a:ext cx="2031069" cy="46166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u="none" dirty="0" smtClean="0">
                  <a:latin typeface="Calibri" charset="0"/>
                </a:rPr>
                <a:t>X-ray structure</a:t>
              </a:r>
              <a:endParaRPr lang="en-US" sz="2400" u="none" dirty="0">
                <a:latin typeface="Calibri" charset="0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 bwMode="auto">
            <a:xfrm>
              <a:off x="3593999" y="1861144"/>
              <a:ext cx="16998" cy="141376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7" name="Rectangle 16"/>
            <p:cNvSpPr/>
            <p:nvPr/>
          </p:nvSpPr>
          <p:spPr>
            <a:xfrm>
              <a:off x="1298630" y="2380363"/>
              <a:ext cx="228059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u="none" dirty="0" smtClean="0">
                  <a:latin typeface="Calibri" charset="0"/>
                </a:rPr>
                <a:t>static conformation</a:t>
              </a:r>
              <a:endParaRPr lang="en-US" sz="2000" i="1" u="none" dirty="0">
                <a:latin typeface="Calibri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77810" y="3262453"/>
              <a:ext cx="1051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none" dirty="0" smtClean="0">
                  <a:solidFill>
                    <a:srgbClr val="0000FF"/>
                  </a:solidFill>
                  <a:latin typeface="+mn-lt"/>
                </a:rPr>
                <a:t>QSFR</a:t>
              </a:r>
            </a:p>
          </p:txBody>
        </p:sp>
      </p:grp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415567" y="3299917"/>
            <a:ext cx="27642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u="none" dirty="0" smtClean="0">
                <a:latin typeface="Calibri" charset="0"/>
              </a:rPr>
              <a:t>          output &amp; results </a:t>
            </a:r>
            <a:r>
              <a:rPr lang="en-US" sz="2000" u="none" dirty="0" smtClean="0">
                <a:latin typeface="Calibri" charset="0"/>
                <a:sym typeface="Wingdings"/>
              </a:rPr>
              <a:t></a:t>
            </a:r>
            <a:endParaRPr lang="en-US" sz="2000" u="none" dirty="0">
              <a:latin typeface="Calibri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73153" y="3721720"/>
            <a:ext cx="8193024" cy="2903555"/>
            <a:chOff x="473153" y="3721720"/>
            <a:chExt cx="8193024" cy="2903555"/>
          </a:xfrm>
        </p:grpSpPr>
        <p:grpSp>
          <p:nvGrpSpPr>
            <p:cNvPr id="10" name="Group 9"/>
            <p:cNvGrpSpPr/>
            <p:nvPr/>
          </p:nvGrpSpPr>
          <p:grpSpPr>
            <a:xfrm>
              <a:off x="473153" y="3721720"/>
              <a:ext cx="8193024" cy="2903555"/>
              <a:chOff x="473153" y="3721720"/>
              <a:chExt cx="8193024" cy="2903555"/>
            </a:xfrm>
          </p:grpSpPr>
          <p:graphicFrame>
            <p:nvGraphicFramePr>
              <p:cNvPr id="25" name="Object 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8262119"/>
                  </p:ext>
                </p:extLst>
              </p:nvPr>
            </p:nvGraphicFramePr>
            <p:xfrm>
              <a:off x="539080" y="4837280"/>
              <a:ext cx="2087633" cy="17257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9" name="Document" r:id="rId3" imgW="3035300" imgH="2819400" progId="Word.Document.8">
                      <p:embed/>
                    </p:oleObj>
                  </mc:Choice>
                  <mc:Fallback>
                    <p:oleObj name="Document" r:id="rId3" imgW="3035300" imgH="2819400" progId="Word.Document.8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9080" y="4837280"/>
                            <a:ext cx="2087633" cy="1725727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26" name="Picture 25" descr="Fig4a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4375" y="5136722"/>
                <a:ext cx="2138104" cy="1488553"/>
              </a:xfrm>
              <a:prstGeom prst="rect">
                <a:avLst/>
              </a:prstGeom>
            </p:spPr>
          </p:pic>
          <p:pic>
            <p:nvPicPr>
              <p:cNvPr id="28" name="Picture 27" descr="Untitled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5407" y="3850303"/>
                <a:ext cx="2110235" cy="1484451"/>
              </a:xfrm>
              <a:prstGeom prst="rect">
                <a:avLst/>
              </a:prstGeom>
            </p:spPr>
          </p:pic>
          <p:pic>
            <p:nvPicPr>
              <p:cNvPr id="29" name="Picture 28" descr="Picture 3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763186" y="4648680"/>
                <a:ext cx="2033346" cy="1760251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40589" y="3721720"/>
                <a:ext cx="1905000" cy="1392392"/>
              </a:xfrm>
              <a:prstGeom prst="rect">
                <a:avLst/>
              </a:prstGeom>
            </p:spPr>
          </p:pic>
          <p:pic>
            <p:nvPicPr>
              <p:cNvPr id="31" name="Picture 30" descr="Picture 2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8512" y="4321635"/>
                <a:ext cx="2033799" cy="2042100"/>
              </a:xfrm>
              <a:prstGeom prst="rect">
                <a:avLst/>
              </a:prstGeom>
            </p:spPr>
          </p:pic>
          <p:sp>
            <p:nvSpPr>
              <p:cNvPr id="33" name="Left Bracket 32"/>
              <p:cNvSpPr/>
              <p:nvPr/>
            </p:nvSpPr>
            <p:spPr bwMode="auto">
              <a:xfrm rot="5400000">
                <a:off x="3263993" y="948398"/>
                <a:ext cx="2611343" cy="8193024"/>
              </a:xfrm>
              <a:prstGeom prst="leftBracket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42" charset="0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6094174" y="3822798"/>
              <a:ext cx="21660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u="none" dirty="0" smtClean="0">
                  <a:solidFill>
                    <a:srgbClr val="0000FF"/>
                  </a:solidFill>
                  <a:latin typeface="Comic Sans MS"/>
                </a:rPr>
                <a:t>A set of metrics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281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-36991" y="-1"/>
            <a:ext cx="9234931" cy="1031961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>
              <a:spcBef>
                <a:spcPts val="0"/>
              </a:spcBef>
            </a:pPr>
            <a:r>
              <a:rPr lang="en-US" sz="2400" b="1" u="none" dirty="0" smtClean="0">
                <a:solidFill>
                  <a:srgbClr val="FFFFFF"/>
                </a:solidFill>
                <a:latin typeface="Arial" charset="0"/>
              </a:rPr>
              <a:t>Mitigating Sensitivity on Input Structure</a:t>
            </a:r>
          </a:p>
          <a:p>
            <a:pPr algn="ctr" eaLnBrk="0" hangingPunct="0">
              <a:spcBef>
                <a:spcPts val="400"/>
              </a:spcBef>
            </a:pPr>
            <a:r>
              <a:rPr lang="en-US" sz="2000" b="1" u="none" dirty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M</a:t>
            </a:r>
            <a:r>
              <a:rPr lang="en-US" sz="2000" b="1" u="none" dirty="0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olecular </a:t>
            </a:r>
            <a:r>
              <a:rPr lang="en-US" sz="2000" b="1" u="none" dirty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d</a:t>
            </a:r>
            <a:r>
              <a:rPr lang="en-US" sz="2000" b="1" u="none" dirty="0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ynamics simulation is used to boost statistics</a:t>
            </a:r>
            <a:endParaRPr lang="en-US" sz="2000" b="1" u="none" dirty="0">
              <a:solidFill>
                <a:srgbClr val="FFFF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15463" y="1403944"/>
            <a:ext cx="8890622" cy="5266454"/>
            <a:chOff x="115463" y="1403944"/>
            <a:chExt cx="8890622" cy="5266454"/>
          </a:xfrm>
        </p:grpSpPr>
        <p:sp>
          <p:nvSpPr>
            <p:cNvPr id="7" name="Text Box 10"/>
            <p:cNvSpPr txBox="1">
              <a:spLocks noChangeArrowheads="1"/>
            </p:cNvSpPr>
            <p:nvPr/>
          </p:nvSpPr>
          <p:spPr bwMode="auto">
            <a:xfrm>
              <a:off x="5642734" y="2341052"/>
              <a:ext cx="2696572" cy="46166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u="none" dirty="0" smtClean="0">
                  <a:latin typeface="Calibri" charset="0"/>
                </a:rPr>
                <a:t>molecular dynamics</a:t>
              </a:r>
              <a:endParaRPr lang="en-US" sz="2400" u="none" dirty="0">
                <a:latin typeface="Calibri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144344" y="1576078"/>
              <a:ext cx="14987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u="none" dirty="0">
                  <a:latin typeface="Calibri" charset="0"/>
                </a:rPr>
                <a:t>s</a:t>
              </a:r>
              <a:r>
                <a:rPr lang="en-US" sz="2000" i="1" u="none" dirty="0" smtClean="0">
                  <a:latin typeface="Calibri" charset="0"/>
                </a:rPr>
                <a:t>ampling by</a:t>
              </a:r>
              <a:endParaRPr lang="en-US" sz="2000" i="1" u="none" dirty="0">
                <a:latin typeface="Calibri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81444" y="3093575"/>
              <a:ext cx="266293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u="none" dirty="0">
                  <a:latin typeface="Calibri" charset="0"/>
                </a:rPr>
                <a:t>m</a:t>
              </a:r>
              <a:r>
                <a:rPr lang="en-US" sz="2000" i="1" u="none" dirty="0" smtClean="0">
                  <a:latin typeface="Calibri" charset="0"/>
                </a:rPr>
                <a:t>ultiple conformations</a:t>
              </a:r>
              <a:endParaRPr lang="en-US" sz="2000" i="1" u="none" dirty="0">
                <a:latin typeface="Calibri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78464" y="1403944"/>
              <a:ext cx="2031069" cy="2320174"/>
              <a:chOff x="2578464" y="1403944"/>
              <a:chExt cx="2031069" cy="2320174"/>
            </a:xfrm>
          </p:grpSpPr>
          <p:sp>
            <p:nvSpPr>
              <p:cNvPr id="4" name="Text Box 10"/>
              <p:cNvSpPr txBox="1">
                <a:spLocks noChangeArrowheads="1"/>
              </p:cNvSpPr>
              <p:nvPr/>
            </p:nvSpPr>
            <p:spPr bwMode="auto">
              <a:xfrm>
                <a:off x="2578464" y="1403944"/>
                <a:ext cx="2031069" cy="46166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 u="none" dirty="0" smtClean="0">
                    <a:latin typeface="Calibri" charset="0"/>
                  </a:rPr>
                  <a:t>X-ray structure</a:t>
                </a:r>
                <a:endParaRPr lang="en-US" sz="2400" u="none" dirty="0">
                  <a:latin typeface="Calibri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965100" y="3262453"/>
                <a:ext cx="12770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u="none" dirty="0" smtClean="0">
                    <a:solidFill>
                      <a:srgbClr val="0000FF"/>
                    </a:solidFill>
                    <a:latin typeface="Comic Sans MS"/>
                  </a:rPr>
                  <a:t>{</a:t>
                </a:r>
                <a:r>
                  <a:rPr lang="en-US" sz="2400" b="1" u="none" dirty="0" smtClean="0">
                    <a:solidFill>
                      <a:srgbClr val="0000FF"/>
                    </a:solidFill>
                    <a:latin typeface="+mn-lt"/>
                  </a:rPr>
                  <a:t>QSFR</a:t>
                </a:r>
                <a:r>
                  <a:rPr lang="en-US" sz="2400" b="1" u="none" dirty="0" smtClean="0">
                    <a:solidFill>
                      <a:srgbClr val="0000FF"/>
                    </a:solidFill>
                    <a:latin typeface="Comic Sans MS"/>
                  </a:rPr>
                  <a:t>}</a:t>
                </a:r>
              </a:p>
            </p:txBody>
          </p:sp>
        </p:grpSp>
        <p:cxnSp>
          <p:nvCxnSpPr>
            <p:cNvPr id="10" name="Elbow Connector 9"/>
            <p:cNvCxnSpPr>
              <a:stCxn id="4" idx="3"/>
              <a:endCxn id="7" idx="0"/>
            </p:cNvCxnSpPr>
            <p:nvPr/>
          </p:nvCxnSpPr>
          <p:spPr bwMode="auto">
            <a:xfrm>
              <a:off x="4609533" y="1634777"/>
              <a:ext cx="2381487" cy="706275"/>
            </a:xfrm>
            <a:prstGeom prst="bentConnector2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/>
              <a:tailEnd type="arrow"/>
            </a:ln>
            <a:effectLst/>
          </p:spPr>
        </p:cxnSp>
        <p:cxnSp>
          <p:nvCxnSpPr>
            <p:cNvPr id="13" name="Elbow Connector 12"/>
            <p:cNvCxnSpPr>
              <a:stCxn id="7" idx="2"/>
              <a:endCxn id="8" idx="3"/>
            </p:cNvCxnSpPr>
            <p:nvPr/>
          </p:nvCxnSpPr>
          <p:spPr bwMode="auto">
            <a:xfrm rot="5400000">
              <a:off x="5271307" y="1773572"/>
              <a:ext cx="690569" cy="2748858"/>
            </a:xfrm>
            <a:prstGeom prst="bentConnector2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30" name="Group 29"/>
            <p:cNvGrpSpPr/>
            <p:nvPr/>
          </p:nvGrpSpPr>
          <p:grpSpPr>
            <a:xfrm>
              <a:off x="115463" y="3721720"/>
              <a:ext cx="8890622" cy="2948678"/>
              <a:chOff x="115463" y="3708892"/>
              <a:chExt cx="8890622" cy="2948678"/>
            </a:xfrm>
          </p:grpSpPr>
          <p:graphicFrame>
            <p:nvGraphicFramePr>
              <p:cNvPr id="23" name="Object 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1046961"/>
                  </p:ext>
                </p:extLst>
              </p:nvPr>
            </p:nvGraphicFramePr>
            <p:xfrm>
              <a:off x="539080" y="4824452"/>
              <a:ext cx="2087633" cy="17257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929" name="Document" r:id="rId3" imgW="3035300" imgH="2819400" progId="Word.Document.8">
                      <p:embed/>
                    </p:oleObj>
                  </mc:Choice>
                  <mc:Fallback>
                    <p:oleObj name="Document" r:id="rId3" imgW="3035300" imgH="2819400" progId="Word.Document.8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9080" y="4824452"/>
                            <a:ext cx="2087633" cy="1725727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25" name="Picture 24" descr="Fig4a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4375" y="5123894"/>
                <a:ext cx="2138104" cy="1488553"/>
              </a:xfrm>
              <a:prstGeom prst="rect">
                <a:avLst/>
              </a:prstGeom>
            </p:spPr>
          </p:pic>
          <p:sp>
            <p:nvSpPr>
              <p:cNvPr id="26" name="Left Brace 25"/>
              <p:cNvSpPr/>
              <p:nvPr/>
            </p:nvSpPr>
            <p:spPr bwMode="auto">
              <a:xfrm>
                <a:off x="201496" y="4146928"/>
                <a:ext cx="547862" cy="2303641"/>
              </a:xfrm>
              <a:prstGeom prst="leftBrace">
                <a:avLst>
                  <a:gd name="adj1" fmla="val 44699"/>
                  <a:gd name="adj2" fmla="val 50000"/>
                </a:avLst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42" charset="0"/>
                </a:endParaRPr>
              </a:p>
            </p:txBody>
          </p:sp>
          <p:pic>
            <p:nvPicPr>
              <p:cNvPr id="24" name="Picture 23" descr="Untitled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5407" y="3837475"/>
                <a:ext cx="2110235" cy="1484451"/>
              </a:xfrm>
              <a:prstGeom prst="rect">
                <a:avLst/>
              </a:prstGeom>
            </p:spPr>
          </p:pic>
          <p:pic>
            <p:nvPicPr>
              <p:cNvPr id="27" name="Picture 26" descr="Picture 3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763186" y="4635852"/>
                <a:ext cx="2033346" cy="1760251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40589" y="3708892"/>
                <a:ext cx="1905000" cy="1392392"/>
              </a:xfrm>
              <a:prstGeom prst="rect">
                <a:avLst/>
              </a:prstGeom>
            </p:spPr>
          </p:pic>
          <p:pic>
            <p:nvPicPr>
              <p:cNvPr id="29" name="Picture 28" descr="Picture 2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8512" y="4308807"/>
                <a:ext cx="2033799" cy="2042100"/>
              </a:xfrm>
              <a:prstGeom prst="rect">
                <a:avLst/>
              </a:prstGeom>
            </p:spPr>
          </p:pic>
          <p:sp>
            <p:nvSpPr>
              <p:cNvPr id="19" name="Left Brace 18"/>
              <p:cNvSpPr/>
              <p:nvPr/>
            </p:nvSpPr>
            <p:spPr bwMode="auto">
              <a:xfrm flipH="1">
                <a:off x="8365826" y="4146928"/>
                <a:ext cx="547862" cy="2303641"/>
              </a:xfrm>
              <a:prstGeom prst="leftBrace">
                <a:avLst>
                  <a:gd name="adj1" fmla="val 44699"/>
                  <a:gd name="adj2" fmla="val 50000"/>
                </a:avLst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42" charset="0"/>
                </a:endParaRPr>
              </a:p>
            </p:txBody>
          </p:sp>
          <p:sp>
            <p:nvSpPr>
              <p:cNvPr id="22" name="Left Bracket 21"/>
              <p:cNvSpPr/>
              <p:nvPr/>
            </p:nvSpPr>
            <p:spPr bwMode="auto">
              <a:xfrm rot="5400000">
                <a:off x="3095192" y="746678"/>
                <a:ext cx="2931163" cy="8890622"/>
              </a:xfrm>
              <a:prstGeom prst="leftBracket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42" charset="0"/>
                </a:endParaRPr>
              </a:p>
            </p:txBody>
          </p:sp>
        </p:grpSp>
      </p:grpSp>
      <p:sp>
        <p:nvSpPr>
          <p:cNvPr id="33" name="Rectangle 5"/>
          <p:cNvSpPr>
            <a:spLocks noChangeArrowheads="1"/>
          </p:cNvSpPr>
          <p:nvPr/>
        </p:nvSpPr>
        <p:spPr bwMode="auto">
          <a:xfrm>
            <a:off x="336187" y="3299917"/>
            <a:ext cx="27642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i="1" dirty="0">
                <a:solidFill>
                  <a:srgbClr val="800000"/>
                </a:solidFill>
                <a:latin typeface="Calibri" charset="0"/>
              </a:rPr>
              <a:t> </a:t>
            </a:r>
            <a:r>
              <a:rPr lang="en-US" sz="2000" b="1" i="1" dirty="0" smtClean="0">
                <a:solidFill>
                  <a:srgbClr val="800000"/>
                </a:solidFill>
                <a:latin typeface="Calibri" charset="0"/>
              </a:rPr>
              <a:t>         </a:t>
            </a:r>
            <a:r>
              <a:rPr lang="en-US" sz="2000" u="none" dirty="0" smtClean="0">
                <a:latin typeface="Calibri" charset="0"/>
              </a:rPr>
              <a:t>output &amp; results </a:t>
            </a:r>
            <a:r>
              <a:rPr lang="en-US" sz="2000" u="none" dirty="0" smtClean="0">
                <a:latin typeface="Calibri" charset="0"/>
                <a:sym typeface="Wingdings"/>
              </a:rPr>
              <a:t></a:t>
            </a:r>
            <a:endParaRPr lang="en-US" sz="2000" u="none" dirty="0">
              <a:latin typeface="Calibri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38914" y="3822798"/>
            <a:ext cx="2728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none" dirty="0" smtClean="0">
                <a:solidFill>
                  <a:srgbClr val="0000FF"/>
                </a:solidFill>
                <a:latin typeface="Comic Sans MS"/>
              </a:rPr>
              <a:t>Many sets of metrics</a:t>
            </a:r>
          </a:p>
        </p:txBody>
      </p:sp>
    </p:spTree>
    <p:extLst>
      <p:ext uri="{BB962C8B-B14F-4D97-AF65-F5344CB8AC3E}">
        <p14:creationId xmlns:p14="http://schemas.microsoft.com/office/powerpoint/2010/main" val="230750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xmlns:p14="http://schemas.microsoft.com/office/powerpoint/2010/main" spd="slow">
        <p:wip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15463" y="1403944"/>
            <a:ext cx="8890622" cy="5266454"/>
            <a:chOff x="115463" y="1403944"/>
            <a:chExt cx="8890622" cy="5266454"/>
          </a:xfrm>
        </p:grpSpPr>
        <p:sp>
          <p:nvSpPr>
            <p:cNvPr id="7" name="Text Box 10"/>
            <p:cNvSpPr txBox="1">
              <a:spLocks noChangeArrowheads="1"/>
            </p:cNvSpPr>
            <p:nvPr/>
          </p:nvSpPr>
          <p:spPr bwMode="auto">
            <a:xfrm>
              <a:off x="5642734" y="2341052"/>
              <a:ext cx="2696572" cy="46166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u="none" dirty="0" smtClean="0">
                  <a:latin typeface="Calibri" charset="0"/>
                </a:rPr>
                <a:t>molecular dynamics</a:t>
              </a:r>
              <a:endParaRPr lang="en-US" sz="2400" u="none" dirty="0">
                <a:latin typeface="Calibri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94387" y="1700598"/>
              <a:ext cx="121033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u="none" dirty="0" smtClean="0">
                  <a:latin typeface="Calibri" charset="0"/>
                </a:rPr>
                <a:t>Sampling</a:t>
              </a:r>
              <a:endParaRPr lang="en-US" sz="2000" i="1" u="none" dirty="0">
                <a:latin typeface="Calibri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81444" y="3093575"/>
              <a:ext cx="266293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u="none" dirty="0">
                  <a:latin typeface="Calibri" charset="0"/>
                </a:rPr>
                <a:t>m</a:t>
              </a:r>
              <a:r>
                <a:rPr lang="en-US" sz="2000" i="1" u="none" dirty="0" smtClean="0">
                  <a:latin typeface="Calibri" charset="0"/>
                </a:rPr>
                <a:t>ultiple conformations</a:t>
              </a:r>
              <a:endParaRPr lang="en-US" sz="2000" i="1" u="none" dirty="0">
                <a:latin typeface="Calibri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965100" y="1403944"/>
              <a:ext cx="3325318" cy="2320174"/>
              <a:chOff x="2965100" y="1403944"/>
              <a:chExt cx="3325318" cy="2320174"/>
            </a:xfrm>
          </p:grpSpPr>
          <p:sp>
            <p:nvSpPr>
              <p:cNvPr id="4" name="Text Box 10"/>
              <p:cNvSpPr txBox="1">
                <a:spLocks noChangeArrowheads="1"/>
              </p:cNvSpPr>
              <p:nvPr/>
            </p:nvSpPr>
            <p:spPr bwMode="auto">
              <a:xfrm>
                <a:off x="4259349" y="1403944"/>
                <a:ext cx="2031069" cy="46166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 u="none" dirty="0" smtClean="0">
                    <a:latin typeface="Calibri" charset="0"/>
                  </a:rPr>
                  <a:t>X-ray structure</a:t>
                </a:r>
                <a:endParaRPr lang="en-US" sz="2400" u="none" dirty="0">
                  <a:latin typeface="Calibri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965100" y="3262453"/>
                <a:ext cx="12770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u="none" dirty="0" smtClean="0">
                    <a:solidFill>
                      <a:srgbClr val="0000FF"/>
                    </a:solidFill>
                    <a:latin typeface="Comic Sans MS"/>
                  </a:rPr>
                  <a:t>{</a:t>
                </a:r>
                <a:r>
                  <a:rPr lang="en-US" sz="2400" b="1" u="none" dirty="0" smtClean="0">
                    <a:solidFill>
                      <a:srgbClr val="0000FF"/>
                    </a:solidFill>
                    <a:latin typeface="+mn-lt"/>
                  </a:rPr>
                  <a:t>QSFR</a:t>
                </a:r>
                <a:r>
                  <a:rPr lang="en-US" sz="2400" b="1" u="none" dirty="0" smtClean="0">
                    <a:solidFill>
                      <a:srgbClr val="0000FF"/>
                    </a:solidFill>
                    <a:latin typeface="Comic Sans MS"/>
                  </a:rPr>
                  <a:t>}</a:t>
                </a:r>
              </a:p>
            </p:txBody>
          </p:sp>
        </p:grpSp>
        <p:cxnSp>
          <p:nvCxnSpPr>
            <p:cNvPr id="10" name="Elbow Connector 9"/>
            <p:cNvCxnSpPr>
              <a:stCxn id="4" idx="3"/>
              <a:endCxn id="7" idx="0"/>
            </p:cNvCxnSpPr>
            <p:nvPr/>
          </p:nvCxnSpPr>
          <p:spPr bwMode="auto">
            <a:xfrm>
              <a:off x="6290418" y="1634777"/>
              <a:ext cx="700602" cy="706275"/>
            </a:xfrm>
            <a:prstGeom prst="bentConnector2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/>
              <a:tailEnd type="arrow"/>
            </a:ln>
            <a:effectLst/>
          </p:spPr>
        </p:cxnSp>
        <p:cxnSp>
          <p:nvCxnSpPr>
            <p:cNvPr id="13" name="Elbow Connector 12"/>
            <p:cNvCxnSpPr>
              <a:stCxn id="7" idx="2"/>
              <a:endCxn id="8" idx="3"/>
            </p:cNvCxnSpPr>
            <p:nvPr/>
          </p:nvCxnSpPr>
          <p:spPr bwMode="auto">
            <a:xfrm rot="5400000">
              <a:off x="5271307" y="1773572"/>
              <a:ext cx="690569" cy="2748858"/>
            </a:xfrm>
            <a:prstGeom prst="bentConnector2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30" name="Group 29"/>
            <p:cNvGrpSpPr/>
            <p:nvPr/>
          </p:nvGrpSpPr>
          <p:grpSpPr>
            <a:xfrm>
              <a:off x="115463" y="3721720"/>
              <a:ext cx="8890622" cy="2948678"/>
              <a:chOff x="115463" y="3708892"/>
              <a:chExt cx="8890622" cy="2948678"/>
            </a:xfrm>
          </p:grpSpPr>
          <p:graphicFrame>
            <p:nvGraphicFramePr>
              <p:cNvPr id="23" name="Object 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9895755"/>
                  </p:ext>
                </p:extLst>
              </p:nvPr>
            </p:nvGraphicFramePr>
            <p:xfrm>
              <a:off x="539080" y="4824452"/>
              <a:ext cx="2087633" cy="17257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53" name="Document" r:id="rId3" imgW="3035300" imgH="2819400" progId="Word.Document.8">
                      <p:embed/>
                    </p:oleObj>
                  </mc:Choice>
                  <mc:Fallback>
                    <p:oleObj name="Document" r:id="rId3" imgW="3035300" imgH="2819400" progId="Word.Document.8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9080" y="4824452"/>
                            <a:ext cx="2087633" cy="1725727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25" name="Picture 24" descr="Fig4a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4375" y="5123894"/>
                <a:ext cx="2138104" cy="1488553"/>
              </a:xfrm>
              <a:prstGeom prst="rect">
                <a:avLst/>
              </a:prstGeom>
            </p:spPr>
          </p:pic>
          <p:sp>
            <p:nvSpPr>
              <p:cNvPr id="26" name="Left Brace 25"/>
              <p:cNvSpPr/>
              <p:nvPr/>
            </p:nvSpPr>
            <p:spPr bwMode="auto">
              <a:xfrm>
                <a:off x="201496" y="4146928"/>
                <a:ext cx="547862" cy="2303641"/>
              </a:xfrm>
              <a:prstGeom prst="leftBrace">
                <a:avLst>
                  <a:gd name="adj1" fmla="val 44699"/>
                  <a:gd name="adj2" fmla="val 50000"/>
                </a:avLst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42" charset="0"/>
                </a:endParaRPr>
              </a:p>
            </p:txBody>
          </p:sp>
          <p:pic>
            <p:nvPicPr>
              <p:cNvPr id="24" name="Picture 23" descr="Untitled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5407" y="3837475"/>
                <a:ext cx="2110235" cy="1484451"/>
              </a:xfrm>
              <a:prstGeom prst="rect">
                <a:avLst/>
              </a:prstGeom>
            </p:spPr>
          </p:pic>
          <p:pic>
            <p:nvPicPr>
              <p:cNvPr id="27" name="Picture 26" descr="Picture 3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763186" y="4635852"/>
                <a:ext cx="2033346" cy="1760251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40589" y="3708892"/>
                <a:ext cx="1905000" cy="1392392"/>
              </a:xfrm>
              <a:prstGeom prst="rect">
                <a:avLst/>
              </a:prstGeom>
            </p:spPr>
          </p:pic>
          <p:pic>
            <p:nvPicPr>
              <p:cNvPr id="29" name="Picture 28" descr="Picture 2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8512" y="4308807"/>
                <a:ext cx="2033799" cy="2042100"/>
              </a:xfrm>
              <a:prstGeom prst="rect">
                <a:avLst/>
              </a:prstGeom>
            </p:spPr>
          </p:pic>
          <p:sp>
            <p:nvSpPr>
              <p:cNvPr id="19" name="Left Brace 18"/>
              <p:cNvSpPr/>
              <p:nvPr/>
            </p:nvSpPr>
            <p:spPr bwMode="auto">
              <a:xfrm flipH="1">
                <a:off x="8365826" y="4146928"/>
                <a:ext cx="547862" cy="2303641"/>
              </a:xfrm>
              <a:prstGeom prst="leftBrace">
                <a:avLst>
                  <a:gd name="adj1" fmla="val 44699"/>
                  <a:gd name="adj2" fmla="val 50000"/>
                </a:avLst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42" charset="0"/>
                </a:endParaRPr>
              </a:p>
            </p:txBody>
          </p:sp>
          <p:sp>
            <p:nvSpPr>
              <p:cNvPr id="22" name="Left Bracket 21"/>
              <p:cNvSpPr/>
              <p:nvPr/>
            </p:nvSpPr>
            <p:spPr bwMode="auto">
              <a:xfrm rot="5400000">
                <a:off x="3095192" y="746678"/>
                <a:ext cx="2931163" cy="8890622"/>
              </a:xfrm>
              <a:prstGeom prst="leftBracket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42" charset="0"/>
                </a:endParaRPr>
              </a:p>
            </p:txBody>
          </p:sp>
        </p:grpSp>
      </p:grpSp>
      <p:sp>
        <p:nvSpPr>
          <p:cNvPr id="33" name="Rectangle 5"/>
          <p:cNvSpPr>
            <a:spLocks noChangeArrowheads="1"/>
          </p:cNvSpPr>
          <p:nvPr/>
        </p:nvSpPr>
        <p:spPr bwMode="auto">
          <a:xfrm>
            <a:off x="336187" y="3299917"/>
            <a:ext cx="27642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i="1" u="none" dirty="0" smtClean="0">
                <a:solidFill>
                  <a:srgbClr val="800000"/>
                </a:solidFill>
                <a:latin typeface="Calibri" charset="0"/>
              </a:rPr>
              <a:t>          </a:t>
            </a:r>
            <a:r>
              <a:rPr lang="en-US" sz="2000" u="none" dirty="0" smtClean="0">
                <a:latin typeface="Calibri" charset="0"/>
              </a:rPr>
              <a:t>output &amp; results </a:t>
            </a:r>
            <a:r>
              <a:rPr lang="en-US" sz="2000" u="none" dirty="0" smtClean="0">
                <a:latin typeface="Calibri" charset="0"/>
                <a:sym typeface="Wingdings"/>
              </a:rPr>
              <a:t></a:t>
            </a:r>
            <a:endParaRPr lang="en-US" sz="2000" u="none" dirty="0">
              <a:latin typeface="Calibri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38914" y="3822798"/>
            <a:ext cx="2728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none" dirty="0" smtClean="0">
                <a:solidFill>
                  <a:srgbClr val="0000FF"/>
                </a:solidFill>
                <a:latin typeface="Comic Sans MS"/>
              </a:rPr>
              <a:t>Many sets of metrics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58447" y="1232760"/>
            <a:ext cx="5484287" cy="2104406"/>
            <a:chOff x="158447" y="1232760"/>
            <a:chExt cx="5484287" cy="2104406"/>
          </a:xfrm>
        </p:grpSpPr>
        <p:grpSp>
          <p:nvGrpSpPr>
            <p:cNvPr id="39" name="Group 38"/>
            <p:cNvGrpSpPr/>
            <p:nvPr/>
          </p:nvGrpSpPr>
          <p:grpSpPr>
            <a:xfrm>
              <a:off x="158447" y="1232760"/>
              <a:ext cx="5484287" cy="2104406"/>
              <a:chOff x="158447" y="1232760"/>
              <a:chExt cx="5484287" cy="2104406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158447" y="1232760"/>
                <a:ext cx="5484287" cy="2104406"/>
                <a:chOff x="158447" y="1232760"/>
                <a:chExt cx="5484287" cy="2104406"/>
              </a:xfrm>
            </p:grpSpPr>
            <p:cxnSp>
              <p:nvCxnSpPr>
                <p:cNvPr id="5" name="Straight Arrow Connector 4"/>
                <p:cNvCxnSpPr>
                  <a:stCxn id="7" idx="1"/>
                </p:cNvCxnSpPr>
                <p:nvPr/>
              </p:nvCxnSpPr>
              <p:spPr bwMode="auto">
                <a:xfrm flipH="1">
                  <a:off x="4258380" y="2571885"/>
                  <a:ext cx="1384354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pic>
              <p:nvPicPr>
                <p:cNvPr id="21" name="Picture 20" descr="QQplot_cov.eps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275" t="24693" r="8839" b="25193"/>
                <a:stretch/>
              </p:blipFill>
              <p:spPr>
                <a:xfrm>
                  <a:off x="158447" y="1531610"/>
                  <a:ext cx="2224109" cy="1805556"/>
                </a:xfrm>
                <a:prstGeom prst="rect">
                  <a:avLst/>
                </a:prstGeom>
              </p:spPr>
            </p:pic>
            <p:pic>
              <p:nvPicPr>
                <p:cNvPr id="32" name="Picture 31" descr="RMSF.png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3759" y="1917626"/>
                  <a:ext cx="1902799" cy="1382184"/>
                </a:xfrm>
                <a:prstGeom prst="rect">
                  <a:avLst/>
                </a:prstGeom>
              </p:spPr>
            </p:pic>
            <p:sp>
              <p:nvSpPr>
                <p:cNvPr id="35" name="TextBox 34"/>
                <p:cNvSpPr txBox="1"/>
                <p:nvPr/>
              </p:nvSpPr>
              <p:spPr>
                <a:xfrm>
                  <a:off x="171638" y="1232760"/>
                  <a:ext cx="21075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1" u="none" dirty="0">
                      <a:latin typeface="Cambria"/>
                      <a:cs typeface="Cambria"/>
                    </a:rPr>
                    <a:t>c</a:t>
                  </a:r>
                  <a:r>
                    <a:rPr lang="en-US" sz="1800" b="1" u="none" dirty="0" smtClean="0">
                      <a:latin typeface="Cambria"/>
                      <a:cs typeface="Cambria"/>
                    </a:rPr>
                    <a:t>ovariance matrix</a:t>
                  </a: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2304537" y="1382185"/>
                  <a:ext cx="182619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u="none" dirty="0" smtClean="0">
                      <a:solidFill>
                        <a:srgbClr val="800000"/>
                      </a:solidFill>
                      <a:latin typeface="+mn-lt"/>
                    </a:rPr>
                    <a:t>DYNAMICS</a:t>
                  </a:r>
                </a:p>
              </p:txBody>
            </p:sp>
          </p:grpSp>
          <p:sp>
            <p:nvSpPr>
              <p:cNvPr id="36" name="TextBox 35"/>
              <p:cNvSpPr txBox="1"/>
              <p:nvPr/>
            </p:nvSpPr>
            <p:spPr>
              <a:xfrm>
                <a:off x="2557541" y="2029694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u="none" dirty="0" err="1" smtClean="0">
                    <a:solidFill>
                      <a:srgbClr val="000000"/>
                    </a:solidFill>
                    <a:latin typeface="Cambria"/>
                    <a:cs typeface="Cambria"/>
                  </a:rPr>
                  <a:t>rmsf</a:t>
                </a:r>
                <a:endParaRPr lang="en-US" sz="1800" b="1" u="none" dirty="0" smtClean="0">
                  <a:solidFill>
                    <a:srgbClr val="000000"/>
                  </a:solidFill>
                  <a:latin typeface="Cambria"/>
                  <a:cs typeface="Cambria"/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4460774" y="2116861"/>
              <a:ext cx="10000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none" dirty="0" smtClean="0">
                  <a:solidFill>
                    <a:srgbClr val="800000"/>
                  </a:solidFill>
                  <a:latin typeface="Comic Sans MS"/>
                </a:rPr>
                <a:t>bonus</a:t>
              </a:r>
            </a:p>
          </p:txBody>
        </p:sp>
      </p:grpSp>
      <p:sp>
        <p:nvSpPr>
          <p:cNvPr id="42" name="Rectangle 7"/>
          <p:cNvSpPr>
            <a:spLocks noChangeArrowheads="1"/>
          </p:cNvSpPr>
          <p:nvPr/>
        </p:nvSpPr>
        <p:spPr bwMode="auto">
          <a:xfrm>
            <a:off x="-36991" y="-1"/>
            <a:ext cx="9234931" cy="1031961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>
              <a:spcBef>
                <a:spcPts val="0"/>
              </a:spcBef>
            </a:pPr>
            <a:r>
              <a:rPr lang="en-US" sz="2400" b="1" u="none" dirty="0" smtClean="0">
                <a:solidFill>
                  <a:srgbClr val="FFFFFF"/>
                </a:solidFill>
                <a:latin typeface="Arial" charset="0"/>
              </a:rPr>
              <a:t>Mitigating Sensitivity on Input Structure</a:t>
            </a:r>
          </a:p>
          <a:p>
            <a:pPr algn="ctr" eaLnBrk="0" hangingPunct="0">
              <a:spcBef>
                <a:spcPts val="400"/>
              </a:spcBef>
            </a:pPr>
            <a:r>
              <a:rPr lang="en-US" sz="2000" b="1" u="none" dirty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M</a:t>
            </a:r>
            <a:r>
              <a:rPr lang="en-US" sz="2000" b="1" u="none" dirty="0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olecular </a:t>
            </a:r>
            <a:r>
              <a:rPr lang="en-US" sz="2000" b="1" u="none" dirty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d</a:t>
            </a:r>
            <a:r>
              <a:rPr lang="en-US" sz="2000" b="1" u="none" dirty="0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ynamics simulation is used to boost statistics</a:t>
            </a:r>
            <a:endParaRPr lang="en-US" sz="2000" b="1" u="none" dirty="0">
              <a:solidFill>
                <a:srgbClr val="FFFF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xmlns:p14="http://schemas.microsoft.com/office/powerpoint/2010/main" spd="slow">
        <p:wip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9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75979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Summary of the </a:t>
            </a:r>
            <a:r>
              <a:rPr lang="en-US" sz="2400" b="1" dirty="0" err="1" smtClean="0">
                <a:solidFill>
                  <a:schemeClr val="bg1"/>
                </a:solidFill>
                <a:latin typeface="Arial"/>
                <a:cs typeface="Arial"/>
              </a:rPr>
              <a:t>mDCM</a:t>
            </a:r>
            <a:endParaRPr lang="en-US" sz="2400" b="1" dirty="0">
              <a:solidFill>
                <a:srgbClr val="DCEC2B"/>
              </a:solidFill>
              <a:latin typeface="Arial"/>
              <a:cs typeface="Arial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21608" y="763119"/>
            <a:ext cx="8479212" cy="2785378"/>
          </a:xfrm>
          <a:prstGeom prst="rect">
            <a:avLst/>
          </a:prstGeom>
          <a:solidFill>
            <a:srgbClr val="FFFF99">
              <a:alpha val="78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2000" b="1" dirty="0" smtClean="0">
                <a:solidFill>
                  <a:srgbClr val="800000"/>
                </a:solidFill>
                <a:latin typeface="Arial"/>
                <a:cs typeface="Arial"/>
              </a:rPr>
              <a:t>Strengths:</a:t>
            </a:r>
          </a:p>
          <a:p>
            <a:pPr>
              <a:spcBef>
                <a:spcPts val="600"/>
              </a:spcBef>
            </a:pPr>
            <a:r>
              <a:rPr lang="en-US" sz="2000" dirty="0" smtClean="0">
                <a:latin typeface="Arial"/>
                <a:cs typeface="Arial"/>
              </a:rPr>
              <a:t>The </a:t>
            </a:r>
            <a:r>
              <a:rPr lang="en-US" sz="2000" dirty="0" err="1" smtClean="0">
                <a:latin typeface="Arial"/>
                <a:cs typeface="Arial"/>
              </a:rPr>
              <a:t>mDCM</a:t>
            </a:r>
            <a:r>
              <a:rPr lang="en-US" sz="2000" dirty="0" smtClean="0">
                <a:latin typeface="Arial"/>
                <a:cs typeface="Arial"/>
              </a:rPr>
              <a:t> is based upon a </a:t>
            </a:r>
            <a:r>
              <a:rPr lang="en-US" sz="2000" b="1" dirty="0" smtClean="0">
                <a:solidFill>
                  <a:srgbClr val="0000FF"/>
                </a:solidFill>
                <a:latin typeface="Arial"/>
                <a:cs typeface="Arial"/>
              </a:rPr>
              <a:t>simple</a:t>
            </a:r>
            <a:r>
              <a:rPr lang="en-US" sz="2000" dirty="0" smtClean="0">
                <a:latin typeface="Arial"/>
                <a:cs typeface="Arial"/>
              </a:rPr>
              <a:t> free energy decomposition scheme applicable to proteins that only heat denature. The FED retains three phenomenological parameters that are adjusted to fit heat capacity data.</a:t>
            </a:r>
          </a:p>
          <a:p>
            <a:pPr>
              <a:spcBef>
                <a:spcPts val="600"/>
              </a:spcBef>
            </a:pPr>
            <a:r>
              <a:rPr lang="en-US" sz="2000" dirty="0" err="1" smtClean="0">
                <a:latin typeface="Arial"/>
                <a:cs typeface="Arial"/>
              </a:rPr>
              <a:t>mDCM</a:t>
            </a:r>
            <a:r>
              <a:rPr lang="en-US" sz="2000" dirty="0" smtClean="0">
                <a:latin typeface="Arial"/>
                <a:cs typeface="Arial"/>
              </a:rPr>
              <a:t> (or other DCM variants) is the only all-atom statistical mechanics model that has successfully reproduced experimental heat capacity data. </a:t>
            </a:r>
          </a:p>
          <a:p>
            <a:pPr>
              <a:spcBef>
                <a:spcPts val="600"/>
              </a:spcBef>
            </a:pPr>
            <a:r>
              <a:rPr lang="en-US" sz="2000" dirty="0" smtClean="0">
                <a:latin typeface="Arial"/>
                <a:cs typeface="Arial"/>
              </a:rPr>
              <a:t>The method used to create an inhomogeneous mean field theory can be used quite generally for many different statistical physics problems. 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21608" y="4437337"/>
            <a:ext cx="8479212" cy="2169825"/>
          </a:xfrm>
          <a:prstGeom prst="rect">
            <a:avLst/>
          </a:prstGeom>
          <a:solidFill>
            <a:srgbClr val="FFFF99">
              <a:alpha val="78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2000" b="1" dirty="0" smtClean="0">
                <a:solidFill>
                  <a:srgbClr val="800000"/>
                </a:solidFill>
                <a:latin typeface="Arial"/>
                <a:cs typeface="Arial"/>
              </a:rPr>
              <a:t>Weaknesses: </a:t>
            </a:r>
            <a:endParaRPr lang="en-US" sz="2000" dirty="0" smtClean="0">
              <a:latin typeface="Arial"/>
              <a:cs typeface="Arial"/>
            </a:endParaRPr>
          </a:p>
          <a:p>
            <a:pPr>
              <a:spcBef>
                <a:spcPts val="600"/>
              </a:spcBef>
            </a:pPr>
            <a:r>
              <a:rPr lang="en-US" sz="2000" dirty="0" smtClean="0">
                <a:latin typeface="Arial"/>
                <a:cs typeface="Arial"/>
              </a:rPr>
              <a:t>Residues are not modeled with local environment context dependence, and without their own distinct characteristics. </a:t>
            </a:r>
          </a:p>
          <a:p>
            <a:pPr>
              <a:spcBef>
                <a:spcPts val="600"/>
              </a:spcBef>
            </a:pPr>
            <a:r>
              <a:rPr lang="en-US" sz="2000" dirty="0" smtClean="0">
                <a:latin typeface="Arial"/>
                <a:cs typeface="Arial"/>
              </a:rPr>
              <a:t>The employed trial probability functions for the inhomogeneous mean field theory are not self-consistent with the free energy reconstitution.</a:t>
            </a:r>
          </a:p>
          <a:p>
            <a:pPr>
              <a:spcBef>
                <a:spcPts val="600"/>
              </a:spcBef>
            </a:pPr>
            <a:r>
              <a:rPr lang="en-US" sz="2000" dirty="0" smtClean="0">
                <a:latin typeface="Arial"/>
                <a:cs typeface="Arial"/>
              </a:rPr>
              <a:t>Only one protein structure can be used to define a native template. </a:t>
            </a: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818499" y="3612650"/>
            <a:ext cx="811713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ja-JP" altLang="en-US" sz="2400" dirty="0">
                <a:solidFill>
                  <a:srgbClr val="0000FF"/>
                </a:solidFill>
                <a:latin typeface="Arial"/>
              </a:rPr>
              <a:t>“</a:t>
            </a:r>
            <a:r>
              <a:rPr lang="en-US" sz="2400" dirty="0">
                <a:solidFill>
                  <a:srgbClr val="0000FF"/>
                </a:solidFill>
                <a:latin typeface="Monotype Corsiva" charset="0"/>
              </a:rPr>
              <a:t>Everything should be made as simple as possible, but not simpler</a:t>
            </a:r>
            <a:r>
              <a:rPr lang="ja-JP" altLang="en-US" sz="2400" dirty="0" smtClean="0">
                <a:solidFill>
                  <a:srgbClr val="0000FF"/>
                </a:solidFill>
                <a:latin typeface="Arial"/>
              </a:rPr>
              <a:t>”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                                                                                              -</a:t>
            </a:r>
            <a:r>
              <a:rPr lang="en-US" dirty="0">
                <a:solidFill>
                  <a:srgbClr val="0000FF"/>
                </a:solidFill>
              </a:rPr>
              <a:t>-- 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1856577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6"/>
          <p:cNvSpPr>
            <a:spLocks noChangeArrowheads="1"/>
          </p:cNvSpPr>
          <p:nvPr/>
        </p:nvSpPr>
        <p:spPr bwMode="auto">
          <a:xfrm>
            <a:off x="0" y="0"/>
            <a:ext cx="9144000" cy="1003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Simple example: Free Energy Decomposition (FED)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>
              <a:spcBef>
                <a:spcPts val="400"/>
              </a:spcBef>
            </a:pPr>
            <a:r>
              <a:rPr lang="en-US" sz="2000" b="1" dirty="0">
                <a:solidFill>
                  <a:srgbClr val="FFFF00"/>
                </a:solidFill>
                <a:sym typeface="Symbol" charset="0"/>
              </a:rPr>
              <a:t>Define a complete set of interaction types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55299" name="Parallelogram 17"/>
          <p:cNvSpPr>
            <a:spLocks noChangeArrowheads="1"/>
          </p:cNvSpPr>
          <p:nvPr/>
        </p:nvSpPr>
        <p:spPr bwMode="auto">
          <a:xfrm rot="6626804" flipH="1">
            <a:off x="3243263" y="4241800"/>
            <a:ext cx="3114675" cy="727075"/>
          </a:xfrm>
          <a:prstGeom prst="parallelogram">
            <a:avLst>
              <a:gd name="adj" fmla="val 204653"/>
            </a:avLst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01" name="Group 55"/>
          <p:cNvGrpSpPr>
            <a:grpSpLocks/>
          </p:cNvGrpSpPr>
          <p:nvPr/>
        </p:nvGrpSpPr>
        <p:grpSpPr bwMode="auto">
          <a:xfrm>
            <a:off x="3636963" y="3152993"/>
            <a:ext cx="2336800" cy="2874745"/>
            <a:chOff x="3627969" y="3229198"/>
            <a:chExt cx="2336801" cy="2875264"/>
          </a:xfrm>
        </p:grpSpPr>
        <p:cxnSp>
          <p:nvCxnSpPr>
            <p:cNvPr id="55317" name="Straight Connector 35"/>
            <p:cNvCxnSpPr>
              <a:cxnSpLocks noChangeShapeType="1"/>
            </p:cNvCxnSpPr>
            <p:nvPr/>
          </p:nvCxnSpPr>
          <p:spPr bwMode="auto">
            <a:xfrm>
              <a:off x="4487686" y="4415805"/>
              <a:ext cx="630594" cy="363984"/>
            </a:xfrm>
            <a:prstGeom prst="line">
              <a:avLst/>
            </a:prstGeom>
            <a:noFill/>
            <a:ln w="317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" name="Oval 37"/>
            <p:cNvSpPr/>
            <p:nvPr/>
          </p:nvSpPr>
          <p:spPr bwMode="auto">
            <a:xfrm>
              <a:off x="5009095" y="4678630"/>
              <a:ext cx="211137" cy="21117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4405025" y="4304186"/>
              <a:ext cx="211137" cy="21117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3804232" y="5875160"/>
              <a:ext cx="211137" cy="21117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5592203" y="3229198"/>
              <a:ext cx="211137" cy="21117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Arc 51"/>
            <p:cNvSpPr>
              <a:spLocks noChangeArrowheads="1"/>
            </p:cNvSpPr>
            <p:nvPr/>
          </p:nvSpPr>
          <p:spPr bwMode="auto">
            <a:xfrm flipH="1" flipV="1">
              <a:off x="5050370" y="3246447"/>
              <a:ext cx="914400" cy="914565"/>
            </a:xfrm>
            <a:custGeom>
              <a:avLst/>
              <a:gdLst>
                <a:gd name="T0" fmla="*/ 582253 w 914400"/>
                <a:gd name="T1" fmla="*/ 17438 h 914565"/>
                <a:gd name="T2" fmla="*/ 457200 w 914400"/>
                <a:gd name="T3" fmla="*/ 457283 h 914565"/>
                <a:gd name="T4" fmla="*/ 868660 w 914400"/>
                <a:gd name="T5" fmla="*/ 257915 h 914565"/>
                <a:gd name="T6" fmla="*/ 2 60000 65536"/>
                <a:gd name="T7" fmla="*/ 3 60000 65536"/>
                <a:gd name="T8" fmla="*/ 1 60000 65536"/>
                <a:gd name="T9" fmla="*/ 582253 w 914400"/>
                <a:gd name="T10" fmla="*/ 17438 h 914565"/>
                <a:gd name="T11" fmla="*/ 868660 w 914400"/>
                <a:gd name="T12" fmla="*/ 257915 h 91456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14400" h="914565" stroke="0">
                  <a:moveTo>
                    <a:pt x="582253" y="17438"/>
                  </a:moveTo>
                  <a:lnTo>
                    <a:pt x="582253" y="17437"/>
                  </a:lnTo>
                  <a:cubicBezTo>
                    <a:pt x="707631" y="53097"/>
                    <a:pt x="811829" y="140586"/>
                    <a:pt x="868659" y="257915"/>
                  </a:cubicBezTo>
                  <a:lnTo>
                    <a:pt x="457200" y="457283"/>
                  </a:lnTo>
                  <a:close/>
                </a:path>
                <a:path w="914400" h="914565" fill="none">
                  <a:moveTo>
                    <a:pt x="582253" y="17438"/>
                  </a:moveTo>
                  <a:lnTo>
                    <a:pt x="582253" y="17437"/>
                  </a:lnTo>
                  <a:cubicBezTo>
                    <a:pt x="707631" y="53097"/>
                    <a:pt x="811829" y="140586"/>
                    <a:pt x="868659" y="257915"/>
                  </a:cubicBezTo>
                </a:path>
              </a:pathLst>
            </a:custGeom>
            <a:noFill/>
            <a:ln w="635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Arc 52"/>
            <p:cNvSpPr/>
            <p:nvPr/>
          </p:nvSpPr>
          <p:spPr bwMode="auto">
            <a:xfrm>
              <a:off x="3627969" y="5189897"/>
              <a:ext cx="914400" cy="914565"/>
            </a:xfrm>
            <a:prstGeom prst="arc">
              <a:avLst>
                <a:gd name="adj1" fmla="val 17152266"/>
                <a:gd name="adj2" fmla="val 20048888"/>
              </a:avLst>
            </a:prstGeom>
            <a:noFill/>
            <a:ln w="6350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Arc 53"/>
            <p:cNvSpPr/>
            <p:nvPr/>
          </p:nvSpPr>
          <p:spPr bwMode="auto">
            <a:xfrm rot="21404787">
              <a:off x="4334406" y="4241988"/>
              <a:ext cx="406400" cy="411237"/>
            </a:xfrm>
            <a:prstGeom prst="arc">
              <a:avLst>
                <a:gd name="adj1" fmla="val 18932244"/>
                <a:gd name="adj2" fmla="val 7445696"/>
              </a:avLst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Arc 54"/>
            <p:cNvSpPr>
              <a:spLocks noChangeArrowheads="1"/>
            </p:cNvSpPr>
            <p:nvPr/>
          </p:nvSpPr>
          <p:spPr bwMode="auto">
            <a:xfrm rot="-301304" flipH="1" flipV="1">
              <a:off x="4910670" y="4577012"/>
              <a:ext cx="419100" cy="427114"/>
            </a:xfrm>
            <a:custGeom>
              <a:avLst/>
              <a:gdLst>
                <a:gd name="T0" fmla="*/ 336671 w 419100"/>
                <a:gd name="T1" fmla="*/ 43783 h 427114"/>
                <a:gd name="T2" fmla="*/ 209550 w 419100"/>
                <a:gd name="T3" fmla="*/ 213557 h 427114"/>
                <a:gd name="T4" fmla="*/ 106468 w 419100"/>
                <a:gd name="T5" fmla="*/ 399489 h 427114"/>
                <a:gd name="T6" fmla="*/ 2 60000 65536"/>
                <a:gd name="T7" fmla="*/ 2 60000 65536"/>
                <a:gd name="T8" fmla="*/ 2 60000 65536"/>
                <a:gd name="T9" fmla="*/ 106468 w 419100"/>
                <a:gd name="T10" fmla="*/ 43783 h 427114"/>
                <a:gd name="T11" fmla="*/ 419100 w 419100"/>
                <a:gd name="T12" fmla="*/ 427114 h 42711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9100" h="427114" stroke="0">
                  <a:moveTo>
                    <a:pt x="336671" y="43783"/>
                  </a:moveTo>
                  <a:lnTo>
                    <a:pt x="336670" y="43783"/>
                  </a:lnTo>
                  <a:cubicBezTo>
                    <a:pt x="388617" y="84181"/>
                    <a:pt x="419100" y="146963"/>
                    <a:pt x="419100" y="213557"/>
                  </a:cubicBezTo>
                  <a:cubicBezTo>
                    <a:pt x="419100" y="331501"/>
                    <a:pt x="325281" y="427114"/>
                    <a:pt x="209550" y="427114"/>
                  </a:cubicBezTo>
                  <a:cubicBezTo>
                    <a:pt x="173427" y="427113"/>
                    <a:pt x="137918" y="417597"/>
                    <a:pt x="106468" y="399488"/>
                  </a:cubicBezTo>
                  <a:lnTo>
                    <a:pt x="209550" y="213557"/>
                  </a:lnTo>
                  <a:close/>
                </a:path>
                <a:path w="419100" h="427114" fill="none">
                  <a:moveTo>
                    <a:pt x="336671" y="43783"/>
                  </a:moveTo>
                  <a:lnTo>
                    <a:pt x="336670" y="43783"/>
                  </a:lnTo>
                  <a:cubicBezTo>
                    <a:pt x="388617" y="84181"/>
                    <a:pt x="419100" y="146963"/>
                    <a:pt x="419100" y="213557"/>
                  </a:cubicBezTo>
                  <a:cubicBezTo>
                    <a:pt x="419100" y="331501"/>
                    <a:pt x="325281" y="427114"/>
                    <a:pt x="209550" y="427114"/>
                  </a:cubicBezTo>
                  <a:cubicBezTo>
                    <a:pt x="173427" y="427113"/>
                    <a:pt x="137918" y="417597"/>
                    <a:pt x="106468" y="399488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690563" y="1295400"/>
            <a:ext cx="4611687" cy="3114675"/>
            <a:chOff x="690563" y="1295400"/>
            <a:chExt cx="4612082" cy="3114675"/>
          </a:xfrm>
        </p:grpSpPr>
        <p:grpSp>
          <p:nvGrpSpPr>
            <p:cNvPr id="55303" name="Group 57"/>
            <p:cNvGrpSpPr>
              <a:grpSpLocks/>
            </p:cNvGrpSpPr>
            <p:nvPr/>
          </p:nvGrpSpPr>
          <p:grpSpPr bwMode="auto">
            <a:xfrm>
              <a:off x="690563" y="1295400"/>
              <a:ext cx="3736975" cy="3114675"/>
              <a:chOff x="690563" y="1295400"/>
              <a:chExt cx="3737503" cy="3114675"/>
            </a:xfrm>
          </p:grpSpPr>
          <p:grpSp>
            <p:nvGrpSpPr>
              <p:cNvPr id="55305" name="Group 64"/>
              <p:cNvGrpSpPr>
                <a:grpSpLocks/>
              </p:cNvGrpSpPr>
              <p:nvPr/>
            </p:nvGrpSpPr>
            <p:grpSpPr bwMode="auto">
              <a:xfrm>
                <a:off x="690563" y="1295400"/>
                <a:ext cx="1938337" cy="3114675"/>
                <a:chOff x="715434" y="1485138"/>
                <a:chExt cx="1938866" cy="3115406"/>
              </a:xfrm>
            </p:grpSpPr>
            <p:sp>
              <p:nvSpPr>
                <p:cNvPr id="55307" name="Parallelogram 17"/>
                <p:cNvSpPr>
                  <a:spLocks noChangeArrowheads="1"/>
                </p:cNvSpPr>
                <p:nvPr/>
              </p:nvSpPr>
              <p:spPr bwMode="auto">
                <a:xfrm rot="6626804" flipH="1">
                  <a:off x="118401" y="2679266"/>
                  <a:ext cx="3115406" cy="727150"/>
                </a:xfrm>
                <a:prstGeom prst="parallelogram">
                  <a:avLst>
                    <a:gd name="adj" fmla="val 204680"/>
                  </a:avLst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cxnSp>
              <p:nvCxnSpPr>
                <p:cNvPr id="55308" name="Straight Connector 19"/>
                <p:cNvCxnSpPr>
                  <a:cxnSpLocks noChangeShapeType="1"/>
                </p:cNvCxnSpPr>
                <p:nvPr/>
              </p:nvCxnSpPr>
              <p:spPr bwMode="auto">
                <a:xfrm>
                  <a:off x="1350434" y="2904064"/>
                  <a:ext cx="630766" cy="364069"/>
                </a:xfrm>
                <a:prstGeom prst="line">
                  <a:avLst/>
                </a:prstGeom>
                <a:noFill/>
                <a:ln w="31750">
                  <a:solidFill>
                    <a:srgbClr val="378518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5309" name="Straight Connector 34"/>
                <p:cNvCxnSpPr>
                  <a:cxnSpLocks noChangeShapeType="1"/>
                </p:cNvCxnSpPr>
                <p:nvPr/>
              </p:nvCxnSpPr>
              <p:spPr bwMode="auto">
                <a:xfrm>
                  <a:off x="1392766" y="2815163"/>
                  <a:ext cx="630766" cy="364069"/>
                </a:xfrm>
                <a:prstGeom prst="line">
                  <a:avLst/>
                </a:prstGeom>
                <a:noFill/>
                <a:ln w="31750">
                  <a:solidFill>
                    <a:srgbClr val="378518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5310" name="Straight Connector 35"/>
                <p:cNvCxnSpPr>
                  <a:cxnSpLocks noChangeShapeType="1"/>
                </p:cNvCxnSpPr>
                <p:nvPr/>
              </p:nvCxnSpPr>
              <p:spPr bwMode="auto">
                <a:xfrm>
                  <a:off x="1363134" y="2853264"/>
                  <a:ext cx="630766" cy="364069"/>
                </a:xfrm>
                <a:prstGeom prst="line">
                  <a:avLst/>
                </a:prstGeom>
                <a:noFill/>
                <a:ln w="31750">
                  <a:solidFill>
                    <a:srgbClr val="0000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2" name="Oval 41"/>
                <p:cNvSpPr/>
                <p:nvPr/>
              </p:nvSpPr>
              <p:spPr bwMode="auto">
                <a:xfrm>
                  <a:off x="1884418" y="3115884"/>
                  <a:ext cx="211243" cy="211187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cxnSp>
              <p:nvCxnSpPr>
                <p:cNvPr id="55312" name="Straight Connector 40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44500" y="2222500"/>
                  <a:ext cx="2508250" cy="1670050"/>
                </a:xfrm>
                <a:prstGeom prst="line">
                  <a:avLst/>
                </a:pr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5313" name="Straight Connector 41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00050" y="2190750"/>
                  <a:ext cx="2508250" cy="1670050"/>
                </a:xfrm>
                <a:prstGeom prst="line">
                  <a:avLst/>
                </a:pr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7" name="Oval 46"/>
                <p:cNvSpPr/>
                <p:nvPr/>
              </p:nvSpPr>
              <p:spPr bwMode="auto">
                <a:xfrm>
                  <a:off x="1261807" y="2747497"/>
                  <a:ext cx="211243" cy="211187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 bwMode="auto">
                <a:xfrm>
                  <a:off x="715434" y="4227394"/>
                  <a:ext cx="211243" cy="211187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 bwMode="auto">
                <a:xfrm>
                  <a:off x="2443498" y="1635986"/>
                  <a:ext cx="211243" cy="211187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5306" name="Left Arrow 56"/>
              <p:cNvSpPr>
                <a:spLocks noChangeArrowheads="1"/>
              </p:cNvSpPr>
              <p:nvPr/>
            </p:nvSpPr>
            <p:spPr bwMode="auto">
              <a:xfrm rot="1589436">
                <a:off x="2159000" y="3429000"/>
                <a:ext cx="2269066" cy="575734"/>
              </a:xfrm>
              <a:prstGeom prst="leftArrow">
                <a:avLst>
                  <a:gd name="adj1" fmla="val 50000"/>
                  <a:gd name="adj2" fmla="val 49994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304" name="TextBox 34"/>
            <p:cNvSpPr txBox="1">
              <a:spLocks noChangeArrowheads="1"/>
            </p:cNvSpPr>
            <p:nvPr/>
          </p:nvSpPr>
          <p:spPr bwMode="auto">
            <a:xfrm>
              <a:off x="2794000" y="1854200"/>
              <a:ext cx="2508645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/>
                <a:t>angle constraints</a:t>
              </a:r>
            </a:p>
            <a:p>
              <a:pPr algn="ctr"/>
              <a:r>
                <a:rPr lang="en-US" sz="2000"/>
                <a:t>are modeled as next</a:t>
              </a:r>
            </a:p>
            <a:p>
              <a:pPr algn="ctr"/>
              <a:r>
                <a:rPr lang="en-US" sz="2000"/>
                <a:t>nearest neighbor </a:t>
              </a:r>
            </a:p>
            <a:p>
              <a:pPr algn="ctr"/>
              <a:r>
                <a:rPr lang="en-US" sz="2000"/>
                <a:t>distance constrains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86974" y="2845496"/>
            <a:ext cx="3025409" cy="2833539"/>
            <a:chOff x="6286974" y="2845496"/>
            <a:chExt cx="3025409" cy="2833539"/>
          </a:xfrm>
        </p:grpSpPr>
        <p:grpSp>
          <p:nvGrpSpPr>
            <p:cNvPr id="55300" name="Group 41"/>
            <p:cNvGrpSpPr>
              <a:grpSpLocks/>
            </p:cNvGrpSpPr>
            <p:nvPr/>
          </p:nvGrpSpPr>
          <p:grpSpPr bwMode="auto">
            <a:xfrm>
              <a:off x="6286974" y="3429144"/>
              <a:ext cx="3025409" cy="2249891"/>
              <a:chOff x="6286974" y="4298949"/>
              <a:chExt cx="3025409" cy="2249139"/>
            </a:xfrm>
          </p:grpSpPr>
          <p:sp>
            <p:nvSpPr>
              <p:cNvPr id="55326" name="TextBox 3"/>
              <p:cNvSpPr txBox="1">
                <a:spLocks noChangeArrowheads="1"/>
              </p:cNvSpPr>
              <p:nvPr/>
            </p:nvSpPr>
            <p:spPr bwMode="auto">
              <a:xfrm>
                <a:off x="6912082" y="4298949"/>
                <a:ext cx="2400301" cy="1431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US" sz="1800" b="1" dirty="0"/>
                  <a:t>	</a:t>
                </a:r>
                <a:r>
                  <a:rPr lang="en-US" sz="1800" dirty="0"/>
                  <a:t>strong bond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800" dirty="0">
                    <a:solidFill>
                      <a:srgbClr val="000099"/>
                    </a:solidFill>
                  </a:rPr>
                  <a:t>	weak bond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800" dirty="0">
                    <a:solidFill>
                      <a:srgbClr val="008000"/>
                    </a:solidFill>
                  </a:rPr>
                  <a:t>	strong angle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800" dirty="0">
                    <a:solidFill>
                      <a:srgbClr val="FF0000"/>
                    </a:solidFill>
                  </a:rPr>
                  <a:t>	weak angle	</a:t>
                </a:r>
              </a:p>
            </p:txBody>
          </p:sp>
          <p:cxnSp>
            <p:nvCxnSpPr>
              <p:cNvPr id="55327" name="Straight Connector 32"/>
              <p:cNvCxnSpPr>
                <a:cxnSpLocks noChangeShapeType="1"/>
              </p:cNvCxnSpPr>
              <p:nvPr/>
            </p:nvCxnSpPr>
            <p:spPr bwMode="auto">
              <a:xfrm>
                <a:off x="6692900" y="5562600"/>
                <a:ext cx="711200" cy="158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5328" name="Straight Connector 35"/>
              <p:cNvCxnSpPr>
                <a:cxnSpLocks noChangeShapeType="1"/>
              </p:cNvCxnSpPr>
              <p:nvPr/>
            </p:nvCxnSpPr>
            <p:spPr bwMode="auto">
              <a:xfrm>
                <a:off x="6680200" y="5219700"/>
                <a:ext cx="711200" cy="1588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5329" name="Straight Connector 36"/>
              <p:cNvCxnSpPr>
                <a:cxnSpLocks noChangeShapeType="1"/>
              </p:cNvCxnSpPr>
              <p:nvPr/>
            </p:nvCxnSpPr>
            <p:spPr bwMode="auto">
              <a:xfrm>
                <a:off x="6680200" y="4876800"/>
                <a:ext cx="711200" cy="1588"/>
              </a:xfrm>
              <a:prstGeom prst="line">
                <a:avLst/>
              </a:prstGeom>
              <a:noFill/>
              <a:ln w="2540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5330" name="Straight Connector 38"/>
              <p:cNvCxnSpPr>
                <a:cxnSpLocks noChangeShapeType="1"/>
              </p:cNvCxnSpPr>
              <p:nvPr/>
            </p:nvCxnSpPr>
            <p:spPr bwMode="auto">
              <a:xfrm>
                <a:off x="6680200" y="4521200"/>
                <a:ext cx="711200" cy="15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5331" name="TextBox 39"/>
              <p:cNvSpPr txBox="1">
                <a:spLocks noChangeArrowheads="1"/>
              </p:cNvSpPr>
              <p:nvPr/>
            </p:nvSpPr>
            <p:spPr bwMode="auto">
              <a:xfrm>
                <a:off x="6286974" y="5631920"/>
                <a:ext cx="22987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dirty="0">
                    <a:latin typeface="Times New Roman" charset="0"/>
                  </a:rPr>
                  <a:t>    γ</a:t>
                </a:r>
                <a:r>
                  <a:rPr lang="en-US" baseline="-25000" dirty="0">
                    <a:latin typeface="Times New Roman" charset="0"/>
                  </a:rPr>
                  <a:t>1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sz="1800" dirty="0">
                    <a:latin typeface="Times New Roman" charset="0"/>
                  </a:rPr>
                  <a:t>&lt;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dirty="0">
                    <a:solidFill>
                      <a:srgbClr val="000099"/>
                    </a:solidFill>
                    <a:latin typeface="Times New Roman" charset="0"/>
                  </a:rPr>
                  <a:t>γ</a:t>
                </a:r>
                <a:r>
                  <a:rPr lang="en-US" baseline="-25000" dirty="0">
                    <a:solidFill>
                      <a:srgbClr val="000099"/>
                    </a:solidFill>
                    <a:latin typeface="Times New Roman" charset="0"/>
                  </a:rPr>
                  <a:t>2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sz="1800" dirty="0">
                    <a:latin typeface="Times New Roman" charset="0"/>
                  </a:rPr>
                  <a:t>&lt;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dirty="0">
                    <a:solidFill>
                      <a:srgbClr val="008000"/>
                    </a:solidFill>
                    <a:latin typeface="Times New Roman" charset="0"/>
                  </a:rPr>
                  <a:t>γ</a:t>
                </a:r>
                <a:r>
                  <a:rPr lang="en-US" baseline="-25000" dirty="0">
                    <a:solidFill>
                      <a:srgbClr val="008000"/>
                    </a:solidFill>
                    <a:latin typeface="Times New Roman" charset="0"/>
                  </a:rPr>
                  <a:t>3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sz="1800" dirty="0">
                    <a:latin typeface="Times New Roman" charset="0"/>
                  </a:rPr>
                  <a:t>&lt;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Times New Roman" charset="0"/>
                  </a:rPr>
                  <a:t>γ</a:t>
                </a:r>
                <a:r>
                  <a:rPr lang="en-US" baseline="-25000" dirty="0">
                    <a:solidFill>
                      <a:srgbClr val="FF0000"/>
                    </a:solidFill>
                    <a:latin typeface="Times New Roman" charset="0"/>
                  </a:rPr>
                  <a:t>4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sz="1800" dirty="0">
                    <a:latin typeface="Times New Roman" charset="0"/>
                  </a:rPr>
                  <a:t>  </a:t>
                </a:r>
                <a:r>
                  <a:rPr lang="en-US" dirty="0">
                    <a:latin typeface="Times New Roman" charset="0"/>
                  </a:rPr>
                  <a:t> </a:t>
                </a:r>
                <a:endParaRPr lang="en-US" dirty="0"/>
              </a:p>
            </p:txBody>
          </p:sp>
          <p:sp>
            <p:nvSpPr>
              <p:cNvPr id="55332" name="TextBox 40"/>
              <p:cNvSpPr txBox="1">
                <a:spLocks noChangeArrowheads="1"/>
              </p:cNvSpPr>
              <p:nvPr/>
            </p:nvSpPr>
            <p:spPr bwMode="auto">
              <a:xfrm>
                <a:off x="6592715" y="6086423"/>
                <a:ext cx="170701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 dirty="0"/>
                  <a:t>rank order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6573212" y="2845496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rgbClr val="800000"/>
                  </a:solidFill>
                </a:rPr>
                <a:t>FED</a:t>
              </a:r>
              <a:endParaRPr lang="en-US" sz="3600" b="1" dirty="0">
                <a:solidFill>
                  <a:srgbClr val="8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053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6"/>
          <p:cNvSpPr>
            <a:spLocks noChangeArrowheads="1"/>
          </p:cNvSpPr>
          <p:nvPr/>
        </p:nvSpPr>
        <p:spPr bwMode="auto">
          <a:xfrm>
            <a:off x="0" y="-1"/>
            <a:ext cx="9144000" cy="108175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Different </a:t>
            </a:r>
            <a:r>
              <a:rPr lang="en-US" sz="2400" b="1" dirty="0">
                <a:solidFill>
                  <a:srgbClr val="FFFFFF"/>
                </a:solidFill>
              </a:rPr>
              <a:t>T</a:t>
            </a:r>
            <a:r>
              <a:rPr lang="en-US" sz="2400" b="1" dirty="0" smtClean="0">
                <a:solidFill>
                  <a:srgbClr val="FFFFFF"/>
                </a:solidFill>
              </a:rPr>
              <a:t>opologies Differ in Energy and Entropy</a:t>
            </a:r>
            <a:endParaRPr lang="en-US" sz="2400" b="1" dirty="0">
              <a:solidFill>
                <a:srgbClr val="FFFFFF"/>
              </a:solidFill>
            </a:endParaRPr>
          </a:p>
          <a:p>
            <a:pPr algn="ctr">
              <a:spcBef>
                <a:spcPts val="400"/>
              </a:spcBef>
            </a:pPr>
            <a:r>
              <a:rPr lang="en-US" sz="2000" b="1" dirty="0">
                <a:solidFill>
                  <a:srgbClr val="FFFF00"/>
                </a:solidFill>
                <a:sym typeface="Symbol" charset="0"/>
              </a:rPr>
              <a:t>Network rigidity is regarded as an underlying mechanical interaction</a:t>
            </a:r>
            <a:endParaRPr lang="en-US" sz="2000" b="1" dirty="0">
              <a:solidFill>
                <a:srgbClr val="FFFF00"/>
              </a:solidFill>
            </a:endParaRPr>
          </a:p>
        </p:txBody>
      </p:sp>
      <p:grpSp>
        <p:nvGrpSpPr>
          <p:cNvPr id="56323" name="Group 64"/>
          <p:cNvGrpSpPr>
            <a:grpSpLocks/>
          </p:cNvGrpSpPr>
          <p:nvPr/>
        </p:nvGrpSpPr>
        <p:grpSpPr bwMode="auto">
          <a:xfrm>
            <a:off x="690563" y="1295400"/>
            <a:ext cx="1938337" cy="3114675"/>
            <a:chOff x="715434" y="1485138"/>
            <a:chExt cx="1938866" cy="3115406"/>
          </a:xfrm>
        </p:grpSpPr>
        <p:sp>
          <p:nvSpPr>
            <p:cNvPr id="56346" name="Parallelogram 17"/>
            <p:cNvSpPr>
              <a:spLocks noChangeArrowheads="1"/>
            </p:cNvSpPr>
            <p:nvPr/>
          </p:nvSpPr>
          <p:spPr bwMode="auto">
            <a:xfrm rot="6626804" flipH="1">
              <a:off x="118401" y="2679266"/>
              <a:ext cx="3115406" cy="727150"/>
            </a:xfrm>
            <a:prstGeom prst="parallelogram">
              <a:avLst>
                <a:gd name="adj" fmla="val 204680"/>
              </a:avLst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6347" name="Straight Connector 19"/>
            <p:cNvCxnSpPr>
              <a:cxnSpLocks noChangeShapeType="1"/>
            </p:cNvCxnSpPr>
            <p:nvPr/>
          </p:nvCxnSpPr>
          <p:spPr bwMode="auto">
            <a:xfrm>
              <a:off x="1350434" y="2904064"/>
              <a:ext cx="630766" cy="364069"/>
            </a:xfrm>
            <a:prstGeom prst="line">
              <a:avLst/>
            </a:prstGeom>
            <a:noFill/>
            <a:ln w="31750">
              <a:solidFill>
                <a:srgbClr val="37851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48" name="Straight Connector 34"/>
            <p:cNvCxnSpPr>
              <a:cxnSpLocks noChangeShapeType="1"/>
            </p:cNvCxnSpPr>
            <p:nvPr/>
          </p:nvCxnSpPr>
          <p:spPr bwMode="auto">
            <a:xfrm>
              <a:off x="1392766" y="2815163"/>
              <a:ext cx="630766" cy="364069"/>
            </a:xfrm>
            <a:prstGeom prst="line">
              <a:avLst/>
            </a:prstGeom>
            <a:noFill/>
            <a:ln w="31750">
              <a:solidFill>
                <a:srgbClr val="37851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49" name="Straight Connector 35"/>
            <p:cNvCxnSpPr>
              <a:cxnSpLocks noChangeShapeType="1"/>
            </p:cNvCxnSpPr>
            <p:nvPr/>
          </p:nvCxnSpPr>
          <p:spPr bwMode="auto">
            <a:xfrm>
              <a:off x="1363134" y="2853264"/>
              <a:ext cx="630766" cy="364069"/>
            </a:xfrm>
            <a:prstGeom prst="line">
              <a:avLst/>
            </a:prstGeom>
            <a:noFill/>
            <a:ln w="317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" name="Oval 37"/>
            <p:cNvSpPr/>
            <p:nvPr/>
          </p:nvSpPr>
          <p:spPr bwMode="auto">
            <a:xfrm>
              <a:off x="1884153" y="3115884"/>
              <a:ext cx="211195" cy="21118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cxnSp>
          <p:nvCxnSpPr>
            <p:cNvPr id="56351" name="Straight Connector 40"/>
            <p:cNvCxnSpPr>
              <a:cxnSpLocks noChangeShapeType="1"/>
            </p:cNvCxnSpPr>
            <p:nvPr/>
          </p:nvCxnSpPr>
          <p:spPr bwMode="auto">
            <a:xfrm rot="5400000">
              <a:off x="444500" y="2222500"/>
              <a:ext cx="2508250" cy="167005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52" name="Straight Connector 41"/>
            <p:cNvCxnSpPr>
              <a:cxnSpLocks noChangeShapeType="1"/>
            </p:cNvCxnSpPr>
            <p:nvPr/>
          </p:nvCxnSpPr>
          <p:spPr bwMode="auto">
            <a:xfrm rot="5400000">
              <a:off x="400050" y="2190750"/>
              <a:ext cx="2508250" cy="167005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" name="Oval 42"/>
            <p:cNvSpPr/>
            <p:nvPr/>
          </p:nvSpPr>
          <p:spPr bwMode="auto">
            <a:xfrm>
              <a:off x="1261683" y="2747497"/>
              <a:ext cx="211195" cy="21118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715434" y="4227394"/>
              <a:ext cx="211195" cy="21118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2443105" y="1635986"/>
              <a:ext cx="211195" cy="21118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6324" name="TextBox 79"/>
          <p:cNvSpPr txBox="1">
            <a:spLocks noChangeArrowheads="1"/>
          </p:cNvSpPr>
          <p:nvPr/>
        </p:nvSpPr>
        <p:spPr bwMode="auto">
          <a:xfrm>
            <a:off x="2895600" y="1536700"/>
            <a:ext cx="2860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latin typeface="Times New Roman" charset="0"/>
                <a:cs typeface="Times New Roman" charset="0"/>
              </a:rPr>
              <a:t>N</a:t>
            </a:r>
            <a:r>
              <a:rPr lang="en-US" sz="2000" baseline="-25000">
                <a:latin typeface="Times New Roman" charset="0"/>
                <a:cs typeface="Times New Roman" charset="0"/>
              </a:rPr>
              <a:t>total</a:t>
            </a:r>
            <a:r>
              <a:rPr lang="en-US" sz="2000">
                <a:latin typeface="Times New Roman" charset="0"/>
                <a:cs typeface="Times New Roman" charset="0"/>
              </a:rPr>
              <a:t> = N</a:t>
            </a:r>
            <a:r>
              <a:rPr lang="en-US" sz="2000" baseline="-25000">
                <a:latin typeface="Times New Roman" charset="0"/>
                <a:cs typeface="Times New Roman" charset="0"/>
              </a:rPr>
              <a:t>1</a:t>
            </a:r>
            <a:r>
              <a:rPr lang="en-US" sz="2000">
                <a:latin typeface="Times New Roman" charset="0"/>
                <a:cs typeface="Times New Roman" charset="0"/>
              </a:rPr>
              <a:t> + </a:t>
            </a:r>
            <a:r>
              <a:rPr lang="en-US" sz="2000">
                <a:solidFill>
                  <a:srgbClr val="000099"/>
                </a:solidFill>
                <a:latin typeface="Times New Roman" charset="0"/>
                <a:cs typeface="Times New Roman" charset="0"/>
              </a:rPr>
              <a:t>N</a:t>
            </a:r>
            <a:r>
              <a:rPr lang="en-US" sz="2000" baseline="-25000">
                <a:solidFill>
                  <a:srgbClr val="000099"/>
                </a:solidFill>
                <a:latin typeface="Times New Roman" charset="0"/>
                <a:cs typeface="Times New Roman" charset="0"/>
              </a:rPr>
              <a:t>2</a:t>
            </a:r>
            <a:r>
              <a:rPr lang="en-US" sz="2000">
                <a:latin typeface="Times New Roman" charset="0"/>
                <a:cs typeface="Times New Roman" charset="0"/>
              </a:rPr>
              <a:t> + </a:t>
            </a:r>
            <a:r>
              <a:rPr lang="en-US" sz="2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N</a:t>
            </a:r>
            <a:r>
              <a:rPr lang="en-US" sz="2000" baseline="-25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3</a:t>
            </a:r>
            <a:r>
              <a:rPr lang="en-US" sz="2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2000">
                <a:latin typeface="Times New Roman" charset="0"/>
                <a:cs typeface="Times New Roman" charset="0"/>
              </a:rPr>
              <a:t>+ </a:t>
            </a:r>
            <a:r>
              <a:rPr lang="en-US" sz="200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N</a:t>
            </a:r>
            <a:r>
              <a:rPr lang="en-US" sz="2000" baseline="-2500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4</a:t>
            </a:r>
          </a:p>
        </p:txBody>
      </p:sp>
      <p:sp>
        <p:nvSpPr>
          <p:cNvPr id="56325" name="TextBox 80"/>
          <p:cNvSpPr txBox="1">
            <a:spLocks noChangeArrowheads="1"/>
          </p:cNvSpPr>
          <p:nvPr/>
        </p:nvSpPr>
        <p:spPr bwMode="auto">
          <a:xfrm>
            <a:off x="2895600" y="2654300"/>
            <a:ext cx="3657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latin typeface="Times New Roman" charset="0"/>
                <a:cs typeface="Times New Roman" charset="0"/>
              </a:rPr>
              <a:t>H</a:t>
            </a:r>
            <a:r>
              <a:rPr lang="en-US" sz="2000" baseline="-25000">
                <a:latin typeface="Times New Roman" charset="0"/>
                <a:cs typeface="Times New Roman" charset="0"/>
              </a:rPr>
              <a:t>total</a:t>
            </a:r>
            <a:r>
              <a:rPr lang="en-US" sz="2000">
                <a:latin typeface="Times New Roman" charset="0"/>
                <a:cs typeface="Times New Roman" charset="0"/>
              </a:rPr>
              <a:t> = N</a:t>
            </a:r>
            <a:r>
              <a:rPr lang="en-US" sz="2000" baseline="-25000">
                <a:latin typeface="Times New Roman" charset="0"/>
                <a:cs typeface="Times New Roman" charset="0"/>
              </a:rPr>
              <a:t>1</a:t>
            </a:r>
            <a:r>
              <a:rPr lang="en-US" sz="2000">
                <a:latin typeface="Times New Roman" charset="0"/>
              </a:rPr>
              <a:t>ε</a:t>
            </a:r>
            <a:r>
              <a:rPr lang="en-US" sz="2000" baseline="-25000">
                <a:latin typeface="Times New Roman" charset="0"/>
                <a:cs typeface="Times New Roman" charset="0"/>
              </a:rPr>
              <a:t>1</a:t>
            </a:r>
            <a:r>
              <a:rPr lang="en-US" sz="2000">
                <a:latin typeface="Times New Roman" charset="0"/>
                <a:cs typeface="Times New Roman" charset="0"/>
              </a:rPr>
              <a:t> + </a:t>
            </a:r>
            <a:r>
              <a:rPr lang="en-US" sz="2000">
                <a:solidFill>
                  <a:srgbClr val="000099"/>
                </a:solidFill>
                <a:latin typeface="Times New Roman" charset="0"/>
                <a:cs typeface="Times New Roman" charset="0"/>
              </a:rPr>
              <a:t>N</a:t>
            </a:r>
            <a:r>
              <a:rPr lang="en-US" sz="2000" baseline="-25000">
                <a:solidFill>
                  <a:srgbClr val="000099"/>
                </a:solidFill>
                <a:latin typeface="Times New Roman" charset="0"/>
                <a:cs typeface="Times New Roman" charset="0"/>
              </a:rPr>
              <a:t>2</a:t>
            </a:r>
            <a:r>
              <a:rPr lang="en-US" sz="2000">
                <a:solidFill>
                  <a:srgbClr val="000099"/>
                </a:solidFill>
                <a:latin typeface="Times New Roman" charset="0"/>
              </a:rPr>
              <a:t>ε</a:t>
            </a:r>
            <a:r>
              <a:rPr lang="en-US" sz="2000" baseline="-25000">
                <a:solidFill>
                  <a:srgbClr val="000099"/>
                </a:solidFill>
                <a:latin typeface="Times New Roman" charset="0"/>
                <a:cs typeface="Times New Roman" charset="0"/>
              </a:rPr>
              <a:t>2</a:t>
            </a:r>
            <a:r>
              <a:rPr lang="en-US" sz="2000">
                <a:latin typeface="Times New Roman" charset="0"/>
                <a:cs typeface="Times New Roman" charset="0"/>
              </a:rPr>
              <a:t> + </a:t>
            </a:r>
            <a:r>
              <a:rPr lang="en-US" sz="2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N</a:t>
            </a:r>
            <a:r>
              <a:rPr lang="en-US" sz="2000" baseline="-25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3</a:t>
            </a:r>
            <a:r>
              <a:rPr lang="en-US" sz="2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2000">
                <a:solidFill>
                  <a:srgbClr val="378518"/>
                </a:solidFill>
                <a:latin typeface="Times New Roman" charset="0"/>
              </a:rPr>
              <a:t>ε</a:t>
            </a:r>
            <a:r>
              <a:rPr lang="en-US" sz="2000" baseline="-25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3</a:t>
            </a:r>
            <a:r>
              <a:rPr lang="en-US" sz="2000">
                <a:latin typeface="Times New Roman" charset="0"/>
                <a:cs typeface="Times New Roman" charset="0"/>
              </a:rPr>
              <a:t>+ </a:t>
            </a:r>
            <a:r>
              <a:rPr lang="en-US" sz="200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N</a:t>
            </a:r>
            <a:r>
              <a:rPr lang="en-US" sz="2000" baseline="-2500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4</a:t>
            </a:r>
            <a:r>
              <a:rPr lang="en-US" sz="2000">
                <a:solidFill>
                  <a:srgbClr val="FF0000"/>
                </a:solidFill>
                <a:latin typeface="Times New Roman" charset="0"/>
              </a:rPr>
              <a:t>ε</a:t>
            </a:r>
            <a:r>
              <a:rPr lang="en-US" sz="2000" baseline="-2500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4</a:t>
            </a:r>
          </a:p>
        </p:txBody>
      </p:sp>
      <p:sp>
        <p:nvSpPr>
          <p:cNvPr id="56326" name="TextBox 81"/>
          <p:cNvSpPr txBox="1">
            <a:spLocks noChangeArrowheads="1"/>
          </p:cNvSpPr>
          <p:nvPr/>
        </p:nvSpPr>
        <p:spPr bwMode="auto">
          <a:xfrm>
            <a:off x="2984500" y="3746500"/>
            <a:ext cx="2349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latin typeface="Times New Roman" charset="0"/>
                <a:cs typeface="Times New Roman" charset="0"/>
              </a:rPr>
              <a:t>I</a:t>
            </a:r>
            <a:r>
              <a:rPr lang="en-US" sz="2000" baseline="-25000">
                <a:latin typeface="Times New Roman" charset="0"/>
                <a:cs typeface="Times New Roman" charset="0"/>
              </a:rPr>
              <a:t>total</a:t>
            </a:r>
            <a:r>
              <a:rPr lang="en-US" sz="2000">
                <a:latin typeface="Times New Roman" charset="0"/>
                <a:cs typeface="Times New Roman" charset="0"/>
              </a:rPr>
              <a:t> = I</a:t>
            </a:r>
            <a:r>
              <a:rPr lang="en-US" sz="2000" baseline="-25000">
                <a:latin typeface="Times New Roman" charset="0"/>
                <a:cs typeface="Times New Roman" charset="0"/>
              </a:rPr>
              <a:t>1</a:t>
            </a:r>
            <a:r>
              <a:rPr lang="en-US" sz="2000">
                <a:latin typeface="Times New Roman" charset="0"/>
                <a:cs typeface="Times New Roman" charset="0"/>
              </a:rPr>
              <a:t> + </a:t>
            </a:r>
            <a:r>
              <a:rPr lang="en-US" sz="2000">
                <a:solidFill>
                  <a:srgbClr val="000099"/>
                </a:solidFill>
                <a:latin typeface="Times New Roman" charset="0"/>
                <a:cs typeface="Times New Roman" charset="0"/>
              </a:rPr>
              <a:t>I</a:t>
            </a:r>
            <a:r>
              <a:rPr lang="en-US" sz="2000" baseline="-25000">
                <a:solidFill>
                  <a:srgbClr val="000099"/>
                </a:solidFill>
                <a:latin typeface="Times New Roman" charset="0"/>
                <a:cs typeface="Times New Roman" charset="0"/>
              </a:rPr>
              <a:t>2</a:t>
            </a:r>
            <a:r>
              <a:rPr lang="en-US" sz="2000">
                <a:latin typeface="Times New Roman" charset="0"/>
                <a:cs typeface="Times New Roman" charset="0"/>
              </a:rPr>
              <a:t> + </a:t>
            </a:r>
            <a:r>
              <a:rPr lang="en-US" sz="2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I</a:t>
            </a:r>
            <a:r>
              <a:rPr lang="en-US" sz="2000" baseline="-25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3</a:t>
            </a:r>
            <a:r>
              <a:rPr lang="en-US" sz="2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2000">
                <a:latin typeface="Times New Roman" charset="0"/>
                <a:cs typeface="Times New Roman" charset="0"/>
              </a:rPr>
              <a:t>+ </a:t>
            </a:r>
            <a:r>
              <a:rPr lang="en-US" sz="200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I</a:t>
            </a:r>
            <a:r>
              <a:rPr lang="en-US" sz="2000" baseline="-2500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4</a:t>
            </a:r>
          </a:p>
        </p:txBody>
      </p:sp>
      <p:sp>
        <p:nvSpPr>
          <p:cNvPr id="56327" name="TextBox 82"/>
          <p:cNvSpPr txBox="1">
            <a:spLocks noChangeArrowheads="1"/>
          </p:cNvSpPr>
          <p:nvPr/>
        </p:nvSpPr>
        <p:spPr bwMode="auto">
          <a:xfrm>
            <a:off x="2971800" y="4876800"/>
            <a:ext cx="3140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latin typeface="Times New Roman" charset="0"/>
                <a:cs typeface="Times New Roman" charset="0"/>
              </a:rPr>
              <a:t>τ</a:t>
            </a:r>
            <a:r>
              <a:rPr lang="en-US" sz="2000" baseline="-25000">
                <a:latin typeface="Times New Roman" charset="0"/>
                <a:cs typeface="Times New Roman" charset="0"/>
              </a:rPr>
              <a:t>total</a:t>
            </a:r>
            <a:r>
              <a:rPr lang="en-US" sz="2000">
                <a:latin typeface="Times New Roman" charset="0"/>
                <a:cs typeface="Times New Roman" charset="0"/>
              </a:rPr>
              <a:t> = I</a:t>
            </a:r>
            <a:r>
              <a:rPr lang="en-US" sz="2000" baseline="-25000">
                <a:latin typeface="Times New Roman" charset="0"/>
                <a:cs typeface="Times New Roman" charset="0"/>
              </a:rPr>
              <a:t>1</a:t>
            </a:r>
            <a:r>
              <a:rPr lang="en-US" sz="2000">
                <a:latin typeface="Times New Roman" charset="0"/>
              </a:rPr>
              <a:t>γ</a:t>
            </a:r>
            <a:r>
              <a:rPr lang="en-US" sz="2000" baseline="-25000">
                <a:latin typeface="Times New Roman" charset="0"/>
                <a:cs typeface="Times New Roman" charset="0"/>
              </a:rPr>
              <a:t>1</a:t>
            </a:r>
            <a:r>
              <a:rPr lang="en-US" sz="2000">
                <a:latin typeface="Times New Roman" charset="0"/>
                <a:cs typeface="Times New Roman" charset="0"/>
              </a:rPr>
              <a:t> + </a:t>
            </a:r>
            <a:r>
              <a:rPr lang="en-US" sz="2000">
                <a:solidFill>
                  <a:srgbClr val="000099"/>
                </a:solidFill>
                <a:latin typeface="Times New Roman" charset="0"/>
                <a:cs typeface="Times New Roman" charset="0"/>
              </a:rPr>
              <a:t>I</a:t>
            </a:r>
            <a:r>
              <a:rPr lang="en-US" sz="2000" baseline="-25000">
                <a:solidFill>
                  <a:srgbClr val="000099"/>
                </a:solidFill>
                <a:latin typeface="Times New Roman" charset="0"/>
                <a:cs typeface="Times New Roman" charset="0"/>
              </a:rPr>
              <a:t>2</a:t>
            </a:r>
            <a:r>
              <a:rPr lang="en-US" sz="2000">
                <a:solidFill>
                  <a:srgbClr val="000099"/>
                </a:solidFill>
                <a:latin typeface="Times New Roman" charset="0"/>
              </a:rPr>
              <a:t>γ</a:t>
            </a:r>
            <a:r>
              <a:rPr lang="en-US" sz="2000" baseline="-25000">
                <a:solidFill>
                  <a:srgbClr val="000099"/>
                </a:solidFill>
                <a:latin typeface="Times New Roman" charset="0"/>
                <a:cs typeface="Times New Roman" charset="0"/>
              </a:rPr>
              <a:t>2</a:t>
            </a:r>
            <a:r>
              <a:rPr lang="en-US" sz="2000">
                <a:latin typeface="Times New Roman" charset="0"/>
                <a:cs typeface="Times New Roman" charset="0"/>
              </a:rPr>
              <a:t> + </a:t>
            </a:r>
            <a:r>
              <a:rPr lang="en-US" sz="2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I</a:t>
            </a:r>
            <a:r>
              <a:rPr lang="en-US" sz="2000" baseline="-25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3</a:t>
            </a:r>
            <a:r>
              <a:rPr lang="en-US" sz="2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2000">
                <a:solidFill>
                  <a:srgbClr val="378518"/>
                </a:solidFill>
                <a:latin typeface="Times New Roman" charset="0"/>
              </a:rPr>
              <a:t>γ</a:t>
            </a:r>
            <a:r>
              <a:rPr lang="en-US" sz="2000" baseline="-25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3</a:t>
            </a:r>
            <a:r>
              <a:rPr lang="en-US" sz="2000">
                <a:latin typeface="Times New Roman" charset="0"/>
                <a:cs typeface="Times New Roman" charset="0"/>
              </a:rPr>
              <a:t>+ </a:t>
            </a:r>
            <a:r>
              <a:rPr lang="en-US" sz="200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I</a:t>
            </a:r>
            <a:r>
              <a:rPr lang="en-US" sz="2000" baseline="-2500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4</a:t>
            </a:r>
            <a:r>
              <a:rPr lang="en-US" sz="2000">
                <a:solidFill>
                  <a:srgbClr val="FF0000"/>
                </a:solidFill>
                <a:latin typeface="Times New Roman" charset="0"/>
              </a:rPr>
              <a:t>γ</a:t>
            </a:r>
            <a:r>
              <a:rPr lang="en-US" sz="2000" baseline="-2500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4</a:t>
            </a:r>
          </a:p>
        </p:txBody>
      </p:sp>
      <p:grpSp>
        <p:nvGrpSpPr>
          <p:cNvPr id="3" name="Group 90"/>
          <p:cNvGrpSpPr>
            <a:grpSpLocks/>
          </p:cNvGrpSpPr>
          <p:nvPr/>
        </p:nvGrpSpPr>
        <p:grpSpPr bwMode="auto">
          <a:xfrm>
            <a:off x="254000" y="1905000"/>
            <a:ext cx="5715000" cy="3968750"/>
            <a:chOff x="254000" y="1905000"/>
            <a:chExt cx="5715000" cy="3968810"/>
          </a:xfrm>
        </p:grpSpPr>
        <p:sp>
          <p:nvSpPr>
            <p:cNvPr id="56337" name="TextBox 65"/>
            <p:cNvSpPr txBox="1">
              <a:spLocks noChangeArrowheads="1"/>
            </p:cNvSpPr>
            <p:nvPr/>
          </p:nvSpPr>
          <p:spPr bwMode="auto">
            <a:xfrm>
              <a:off x="2971800" y="5245100"/>
              <a:ext cx="29845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2000">
                  <a:latin typeface="Times New Roman" charset="0"/>
                  <a:cs typeface="Times New Roman" charset="0"/>
                </a:rPr>
                <a:t>τ</a:t>
              </a:r>
              <a:r>
                <a:rPr lang="en-US" sz="2000" baseline="-25000">
                  <a:latin typeface="Times New Roman" charset="0"/>
                  <a:cs typeface="Times New Roman" charset="0"/>
                </a:rPr>
                <a:t>total</a:t>
              </a:r>
              <a:r>
                <a:rPr lang="en-US" sz="2000">
                  <a:latin typeface="Times New Roman" charset="0"/>
                  <a:cs typeface="Times New Roman" charset="0"/>
                </a:rPr>
                <a:t> = 4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</a:rPr>
                <a:t>γ</a:t>
              </a:r>
              <a:r>
                <a:rPr lang="en-US" sz="2000" baseline="-25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1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 + 1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</a:rPr>
                <a:t>γ</a:t>
              </a:r>
              <a:r>
                <a:rPr lang="en-US" sz="2000" baseline="-25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2 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+ 0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</a:rPr>
                <a:t>γ</a:t>
              </a:r>
              <a:r>
                <a:rPr lang="en-US" sz="2000" baseline="-25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3 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+ 0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</a:rPr>
                <a:t>γ</a:t>
              </a:r>
              <a:r>
                <a:rPr lang="en-US" sz="2000" baseline="-25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4</a:t>
              </a:r>
            </a:p>
            <a:p>
              <a:endParaRPr lang="en-US" sz="2000" baseline="-25000">
                <a:solidFill>
                  <a:srgbClr val="000000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56338" name="TextBox 74"/>
            <p:cNvSpPr txBox="1">
              <a:spLocks noChangeArrowheads="1"/>
            </p:cNvSpPr>
            <p:nvPr/>
          </p:nvSpPr>
          <p:spPr bwMode="auto">
            <a:xfrm>
              <a:off x="2895600" y="3035300"/>
              <a:ext cx="30734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2000">
                  <a:latin typeface="Times New Roman" charset="0"/>
                  <a:cs typeface="Times New Roman" charset="0"/>
                </a:rPr>
                <a:t>H</a:t>
              </a:r>
              <a:r>
                <a:rPr lang="en-US" sz="2000" baseline="-25000">
                  <a:latin typeface="Times New Roman" charset="0"/>
                  <a:cs typeface="Times New Roman" charset="0"/>
                </a:rPr>
                <a:t>total</a:t>
              </a:r>
              <a:r>
                <a:rPr lang="en-US" sz="2000">
                  <a:latin typeface="Times New Roman" charset="0"/>
                  <a:cs typeface="Times New Roman" charset="0"/>
                </a:rPr>
                <a:t> = 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4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</a:rPr>
                <a:t>ε</a:t>
              </a:r>
              <a:r>
                <a:rPr lang="en-US" sz="2000" baseline="-25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1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 + 1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</a:rPr>
                <a:t>ε</a:t>
              </a:r>
              <a:r>
                <a:rPr lang="en-US" sz="2000" baseline="-25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2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 + 2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</a:rPr>
                <a:t>ε</a:t>
              </a:r>
              <a:r>
                <a:rPr lang="en-US" sz="2000" baseline="-25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3 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+ 2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</a:rPr>
                <a:t>ε</a:t>
              </a:r>
              <a:r>
                <a:rPr lang="en-US" sz="2000" baseline="-25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4</a:t>
              </a:r>
            </a:p>
            <a:p>
              <a:endParaRPr lang="en-US" sz="2000" baseline="-25000">
                <a:solidFill>
                  <a:srgbClr val="FF0000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56339" name="TextBox 75"/>
            <p:cNvSpPr txBox="1">
              <a:spLocks noChangeArrowheads="1"/>
            </p:cNvSpPr>
            <p:nvPr/>
          </p:nvSpPr>
          <p:spPr bwMode="auto">
            <a:xfrm>
              <a:off x="2882900" y="1905000"/>
              <a:ext cx="2291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2000">
                  <a:latin typeface="Times New Roman" charset="0"/>
                  <a:cs typeface="Times New Roman" charset="0"/>
                </a:rPr>
                <a:t>N</a:t>
              </a:r>
              <a:r>
                <a:rPr lang="en-US" sz="2000" baseline="-25000">
                  <a:latin typeface="Times New Roman" charset="0"/>
                  <a:cs typeface="Times New Roman" charset="0"/>
                </a:rPr>
                <a:t>total</a:t>
              </a:r>
              <a:r>
                <a:rPr lang="en-US" sz="2000">
                  <a:latin typeface="Times New Roman" charset="0"/>
                  <a:cs typeface="Times New Roman" charset="0"/>
                </a:rPr>
                <a:t> = 4 + 1 + 2 + 2</a:t>
              </a:r>
              <a:endParaRPr lang="en-US" sz="2000" baseline="-250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56340" name="TextBox 76"/>
            <p:cNvSpPr txBox="1">
              <a:spLocks noChangeArrowheads="1"/>
            </p:cNvSpPr>
            <p:nvPr/>
          </p:nvSpPr>
          <p:spPr bwMode="auto">
            <a:xfrm>
              <a:off x="2984500" y="4127500"/>
              <a:ext cx="222114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2000">
                  <a:latin typeface="Times New Roman" charset="0"/>
                  <a:cs typeface="Times New Roman" charset="0"/>
                </a:rPr>
                <a:t>I</a:t>
              </a:r>
              <a:r>
                <a:rPr lang="en-US" sz="2000" baseline="-25000">
                  <a:latin typeface="Times New Roman" charset="0"/>
                  <a:cs typeface="Times New Roman" charset="0"/>
                </a:rPr>
                <a:t>total</a:t>
              </a:r>
              <a:r>
                <a:rPr lang="en-US" sz="2000">
                  <a:latin typeface="Times New Roman" charset="0"/>
                  <a:cs typeface="Times New Roman" charset="0"/>
                </a:rPr>
                <a:t> = 4 + 1 + 0 + 0</a:t>
              </a:r>
              <a:endParaRPr lang="en-US" sz="2000" baseline="-25000">
                <a:solidFill>
                  <a:srgbClr val="FF0000"/>
                </a:solidFill>
                <a:latin typeface="Times New Roman" charset="0"/>
                <a:cs typeface="Times New Roman" charset="0"/>
              </a:endParaRPr>
            </a:p>
          </p:txBody>
        </p:sp>
        <p:grpSp>
          <p:nvGrpSpPr>
            <p:cNvPr id="56341" name="Group 89"/>
            <p:cNvGrpSpPr>
              <a:grpSpLocks/>
            </p:cNvGrpSpPr>
            <p:nvPr/>
          </p:nvGrpSpPr>
          <p:grpSpPr bwMode="auto">
            <a:xfrm>
              <a:off x="254000" y="4483100"/>
              <a:ext cx="2908300" cy="1390710"/>
              <a:chOff x="254000" y="4483100"/>
              <a:chExt cx="2908300" cy="1390710"/>
            </a:xfrm>
          </p:grpSpPr>
          <p:sp>
            <p:nvSpPr>
              <p:cNvPr id="56342" name="TextBox 83"/>
              <p:cNvSpPr txBox="1">
                <a:spLocks noChangeArrowheads="1"/>
              </p:cNvSpPr>
              <p:nvPr/>
            </p:nvSpPr>
            <p:spPr bwMode="auto">
              <a:xfrm>
                <a:off x="254000" y="4483100"/>
                <a:ext cx="108774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2000">
                    <a:latin typeface="Times New Roman" charset="0"/>
                    <a:cs typeface="Times New Roman" charset="0"/>
                  </a:rPr>
                  <a:t>N</a:t>
                </a:r>
                <a:r>
                  <a:rPr lang="en-US" sz="2000" baseline="-25000">
                    <a:latin typeface="Times New Roman" charset="0"/>
                    <a:cs typeface="Times New Roman" charset="0"/>
                  </a:rPr>
                  <a:t>total</a:t>
                </a:r>
                <a:r>
                  <a:rPr lang="en-US" sz="2000">
                    <a:latin typeface="Times New Roman" charset="0"/>
                    <a:cs typeface="Times New Roman" charset="0"/>
                  </a:rPr>
                  <a:t> = 9</a:t>
                </a:r>
                <a:endParaRPr lang="en-US" sz="2000" baseline="-25000">
                  <a:latin typeface="Times New Roman" charset="0"/>
                  <a:cs typeface="Times New Roman" charset="0"/>
                </a:endParaRPr>
              </a:p>
            </p:txBody>
          </p:sp>
          <p:sp>
            <p:nvSpPr>
              <p:cNvPr id="56343" name="TextBox 84"/>
              <p:cNvSpPr txBox="1">
                <a:spLocks noChangeArrowheads="1"/>
              </p:cNvSpPr>
              <p:nvPr/>
            </p:nvSpPr>
            <p:spPr bwMode="auto">
              <a:xfrm>
                <a:off x="254000" y="4800600"/>
                <a:ext cx="290830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2000">
                    <a:latin typeface="Times New Roman" charset="0"/>
                    <a:cs typeface="Times New Roman" charset="0"/>
                  </a:rPr>
                  <a:t>H</a:t>
                </a:r>
                <a:r>
                  <a:rPr lang="en-US" sz="2000" baseline="-25000">
                    <a:latin typeface="Times New Roman" charset="0"/>
                    <a:cs typeface="Times New Roman" charset="0"/>
                  </a:rPr>
                  <a:t>total</a:t>
                </a:r>
                <a:r>
                  <a:rPr lang="en-US" sz="2000">
                    <a:latin typeface="Times New Roman" charset="0"/>
                    <a:cs typeface="Times New Roman" charset="0"/>
                  </a:rPr>
                  <a:t> = </a:t>
                </a:r>
                <a:r>
                  <a:rPr lang="en-US" sz="2000">
                    <a:solidFill>
                      <a:srgbClr val="000000"/>
                    </a:solidFill>
                    <a:latin typeface="Times New Roman" charset="0"/>
                    <a:cs typeface="Times New Roman" charset="0"/>
                  </a:rPr>
                  <a:t>4</a:t>
                </a:r>
                <a:r>
                  <a:rPr lang="en-US" sz="2000">
                    <a:solidFill>
                      <a:srgbClr val="000000"/>
                    </a:solidFill>
                    <a:latin typeface="Times New Roman" charset="0"/>
                  </a:rPr>
                  <a:t>ε</a:t>
                </a:r>
                <a:r>
                  <a:rPr lang="en-US" sz="2000" baseline="-25000">
                    <a:solidFill>
                      <a:srgbClr val="000000"/>
                    </a:solidFill>
                    <a:latin typeface="Times New Roman" charset="0"/>
                    <a:cs typeface="Times New Roman" charset="0"/>
                  </a:rPr>
                  <a:t>1</a:t>
                </a:r>
                <a:r>
                  <a:rPr lang="en-US" sz="2000">
                    <a:solidFill>
                      <a:srgbClr val="000000"/>
                    </a:solidFill>
                    <a:latin typeface="Times New Roman" charset="0"/>
                    <a:cs typeface="Times New Roman" charset="0"/>
                  </a:rPr>
                  <a:t>+</a:t>
                </a:r>
                <a:r>
                  <a:rPr lang="en-US" sz="2000">
                    <a:solidFill>
                      <a:srgbClr val="000000"/>
                    </a:solidFill>
                    <a:latin typeface="Times New Roman" charset="0"/>
                  </a:rPr>
                  <a:t>ε</a:t>
                </a:r>
                <a:r>
                  <a:rPr lang="en-US" sz="2000" baseline="-25000">
                    <a:solidFill>
                      <a:srgbClr val="000000"/>
                    </a:solidFill>
                    <a:latin typeface="Times New Roman" charset="0"/>
                    <a:cs typeface="Times New Roman" charset="0"/>
                  </a:rPr>
                  <a:t>2</a:t>
                </a:r>
                <a:r>
                  <a:rPr lang="en-US" sz="2000">
                    <a:solidFill>
                      <a:srgbClr val="000000"/>
                    </a:solidFill>
                    <a:latin typeface="Times New Roman" charset="0"/>
                    <a:cs typeface="Times New Roman" charset="0"/>
                  </a:rPr>
                  <a:t>+2</a:t>
                </a:r>
                <a:r>
                  <a:rPr lang="en-US" sz="2000">
                    <a:solidFill>
                      <a:srgbClr val="000000"/>
                    </a:solidFill>
                    <a:latin typeface="Times New Roman" charset="0"/>
                  </a:rPr>
                  <a:t>ε</a:t>
                </a:r>
                <a:r>
                  <a:rPr lang="en-US" sz="2000" baseline="-25000">
                    <a:solidFill>
                      <a:srgbClr val="000000"/>
                    </a:solidFill>
                    <a:latin typeface="Times New Roman" charset="0"/>
                    <a:cs typeface="Times New Roman" charset="0"/>
                  </a:rPr>
                  <a:t>3</a:t>
                </a:r>
                <a:r>
                  <a:rPr lang="en-US" sz="2000">
                    <a:solidFill>
                      <a:srgbClr val="000000"/>
                    </a:solidFill>
                    <a:latin typeface="Times New Roman" charset="0"/>
                    <a:cs typeface="Times New Roman" charset="0"/>
                  </a:rPr>
                  <a:t>+2</a:t>
                </a:r>
                <a:r>
                  <a:rPr lang="en-US" sz="2000">
                    <a:solidFill>
                      <a:srgbClr val="000000"/>
                    </a:solidFill>
                    <a:latin typeface="Times New Roman" charset="0"/>
                  </a:rPr>
                  <a:t>ε</a:t>
                </a:r>
                <a:r>
                  <a:rPr lang="en-US" sz="2000" baseline="-25000">
                    <a:solidFill>
                      <a:srgbClr val="000000"/>
                    </a:solidFill>
                    <a:latin typeface="Times New Roman" charset="0"/>
                    <a:cs typeface="Times New Roman" charset="0"/>
                  </a:rPr>
                  <a:t>4</a:t>
                </a:r>
              </a:p>
              <a:p>
                <a:endParaRPr lang="en-US" sz="2000" baseline="-25000">
                  <a:solidFill>
                    <a:srgbClr val="FF0000"/>
                  </a:solidFill>
                  <a:latin typeface="Times New Roman" charset="0"/>
                  <a:cs typeface="Times New Roman" charset="0"/>
                </a:endParaRPr>
              </a:p>
            </p:txBody>
          </p:sp>
          <p:sp>
            <p:nvSpPr>
              <p:cNvPr id="56344" name="TextBox 87"/>
              <p:cNvSpPr txBox="1">
                <a:spLocks noChangeArrowheads="1"/>
              </p:cNvSpPr>
              <p:nvPr/>
            </p:nvSpPr>
            <p:spPr bwMode="auto">
              <a:xfrm>
                <a:off x="342900" y="5130800"/>
                <a:ext cx="2167676" cy="400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2000" dirty="0" err="1">
                    <a:latin typeface="Times New Roman" charset="0"/>
                    <a:cs typeface="Times New Roman" charset="0"/>
                  </a:rPr>
                  <a:t>I</a:t>
                </a:r>
                <a:r>
                  <a:rPr lang="en-US" sz="2000" baseline="-25000" dirty="0" err="1">
                    <a:latin typeface="Times New Roman" charset="0"/>
                    <a:cs typeface="Times New Roman" charset="0"/>
                  </a:rPr>
                  <a:t>total</a:t>
                </a:r>
                <a:r>
                  <a:rPr lang="en-US" sz="2000" dirty="0">
                    <a:latin typeface="Times New Roman" charset="0"/>
                    <a:cs typeface="Times New Roman" charset="0"/>
                  </a:rPr>
                  <a:t> = </a:t>
                </a:r>
                <a:r>
                  <a:rPr lang="en-US" sz="2000" dirty="0" smtClean="0">
                    <a:latin typeface="Times New Roman" charset="0"/>
                    <a:cs typeface="Times New Roman" charset="0"/>
                  </a:rPr>
                  <a:t>5  </a:t>
                </a:r>
                <a:r>
                  <a:rPr lang="en-US" sz="1800" b="1" dirty="0" smtClean="0">
                    <a:solidFill>
                      <a:srgbClr val="800000"/>
                    </a:solidFill>
                    <a:latin typeface="Times New Roman" charset="0"/>
                    <a:cs typeface="Times New Roman" charset="0"/>
                  </a:rPr>
                  <a:t>(invariant)</a:t>
                </a:r>
                <a:endParaRPr lang="en-US" sz="1800" b="1" baseline="-25000" dirty="0">
                  <a:solidFill>
                    <a:srgbClr val="800000"/>
                  </a:solidFill>
                  <a:latin typeface="Times New Roman" charset="0"/>
                  <a:cs typeface="Times New Roman" charset="0"/>
                </a:endParaRPr>
              </a:p>
            </p:txBody>
          </p:sp>
          <p:sp>
            <p:nvSpPr>
              <p:cNvPr id="56345" name="TextBox 88"/>
              <p:cNvSpPr txBox="1">
                <a:spLocks noChangeArrowheads="1"/>
              </p:cNvSpPr>
              <p:nvPr/>
            </p:nvSpPr>
            <p:spPr bwMode="auto">
              <a:xfrm>
                <a:off x="317500" y="5473700"/>
                <a:ext cx="166331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2000">
                    <a:latin typeface="Times New Roman" charset="0"/>
                    <a:cs typeface="Times New Roman" charset="0"/>
                  </a:rPr>
                  <a:t>τ</a:t>
                </a:r>
                <a:r>
                  <a:rPr lang="en-US" sz="2000" baseline="-25000">
                    <a:latin typeface="Times New Roman" charset="0"/>
                    <a:cs typeface="Times New Roman" charset="0"/>
                  </a:rPr>
                  <a:t>total</a:t>
                </a:r>
                <a:r>
                  <a:rPr lang="en-US" sz="2000">
                    <a:latin typeface="Times New Roman" charset="0"/>
                    <a:cs typeface="Times New Roman" charset="0"/>
                  </a:rPr>
                  <a:t> = 4</a:t>
                </a:r>
                <a:r>
                  <a:rPr lang="en-US" sz="2000">
                    <a:solidFill>
                      <a:srgbClr val="000000"/>
                    </a:solidFill>
                    <a:latin typeface="Times New Roman" charset="0"/>
                  </a:rPr>
                  <a:t>γ</a:t>
                </a:r>
                <a:r>
                  <a:rPr lang="en-US" sz="2000" baseline="-25000">
                    <a:solidFill>
                      <a:srgbClr val="000000"/>
                    </a:solidFill>
                    <a:latin typeface="Times New Roman" charset="0"/>
                    <a:cs typeface="Times New Roman" charset="0"/>
                  </a:rPr>
                  <a:t>1</a:t>
                </a:r>
                <a:r>
                  <a:rPr lang="en-US" sz="2000">
                    <a:solidFill>
                      <a:srgbClr val="000000"/>
                    </a:solidFill>
                    <a:latin typeface="Times New Roman" charset="0"/>
                    <a:cs typeface="Times New Roman" charset="0"/>
                  </a:rPr>
                  <a:t> + </a:t>
                </a:r>
                <a:r>
                  <a:rPr lang="en-US" sz="2000">
                    <a:solidFill>
                      <a:srgbClr val="000000"/>
                    </a:solidFill>
                    <a:latin typeface="Times New Roman" charset="0"/>
                  </a:rPr>
                  <a:t>γ</a:t>
                </a:r>
                <a:r>
                  <a:rPr lang="en-US" sz="2000" baseline="-25000">
                    <a:solidFill>
                      <a:srgbClr val="000000"/>
                    </a:solidFill>
                    <a:latin typeface="Times New Roman" charset="0"/>
                    <a:cs typeface="Times New Roman" charset="0"/>
                  </a:rPr>
                  <a:t>2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6286974" y="2845496"/>
            <a:ext cx="3025409" cy="2833539"/>
            <a:chOff x="6286974" y="2845496"/>
            <a:chExt cx="3025409" cy="2833539"/>
          </a:xfrm>
        </p:grpSpPr>
        <p:grpSp>
          <p:nvGrpSpPr>
            <p:cNvPr id="37" name="Group 41"/>
            <p:cNvGrpSpPr>
              <a:grpSpLocks/>
            </p:cNvGrpSpPr>
            <p:nvPr/>
          </p:nvGrpSpPr>
          <p:grpSpPr bwMode="auto">
            <a:xfrm>
              <a:off x="6286974" y="3429144"/>
              <a:ext cx="3025409" cy="2249891"/>
              <a:chOff x="6286974" y="4298949"/>
              <a:chExt cx="3025409" cy="2249139"/>
            </a:xfrm>
          </p:grpSpPr>
          <p:sp>
            <p:nvSpPr>
              <p:cNvPr id="40" name="TextBox 3"/>
              <p:cNvSpPr txBox="1">
                <a:spLocks noChangeArrowheads="1"/>
              </p:cNvSpPr>
              <p:nvPr/>
            </p:nvSpPr>
            <p:spPr bwMode="auto">
              <a:xfrm>
                <a:off x="6912082" y="4298949"/>
                <a:ext cx="2400301" cy="1431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US" sz="1800" b="1" dirty="0"/>
                  <a:t>	</a:t>
                </a:r>
                <a:r>
                  <a:rPr lang="en-US" sz="1800" dirty="0"/>
                  <a:t>strong bond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800" dirty="0">
                    <a:solidFill>
                      <a:srgbClr val="000099"/>
                    </a:solidFill>
                  </a:rPr>
                  <a:t>	weak bond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800" dirty="0">
                    <a:solidFill>
                      <a:srgbClr val="008000"/>
                    </a:solidFill>
                  </a:rPr>
                  <a:t>	strong angle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800" dirty="0">
                    <a:solidFill>
                      <a:srgbClr val="FF0000"/>
                    </a:solidFill>
                  </a:rPr>
                  <a:t>	weak angle	</a:t>
                </a:r>
              </a:p>
            </p:txBody>
          </p:sp>
          <p:cxnSp>
            <p:nvCxnSpPr>
              <p:cNvPr id="41" name="Straight Connector 32"/>
              <p:cNvCxnSpPr>
                <a:cxnSpLocks noChangeShapeType="1"/>
              </p:cNvCxnSpPr>
              <p:nvPr/>
            </p:nvCxnSpPr>
            <p:spPr bwMode="auto">
              <a:xfrm>
                <a:off x="6692900" y="5562600"/>
                <a:ext cx="711200" cy="158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2" name="Straight Connector 35"/>
              <p:cNvCxnSpPr>
                <a:cxnSpLocks noChangeShapeType="1"/>
              </p:cNvCxnSpPr>
              <p:nvPr/>
            </p:nvCxnSpPr>
            <p:spPr bwMode="auto">
              <a:xfrm>
                <a:off x="6680200" y="5219700"/>
                <a:ext cx="711200" cy="1588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5" name="Straight Connector 36"/>
              <p:cNvCxnSpPr>
                <a:cxnSpLocks noChangeShapeType="1"/>
              </p:cNvCxnSpPr>
              <p:nvPr/>
            </p:nvCxnSpPr>
            <p:spPr bwMode="auto">
              <a:xfrm>
                <a:off x="6680200" y="4876800"/>
                <a:ext cx="711200" cy="1588"/>
              </a:xfrm>
              <a:prstGeom prst="line">
                <a:avLst/>
              </a:prstGeom>
              <a:noFill/>
              <a:ln w="2540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6" name="Straight Connector 38"/>
              <p:cNvCxnSpPr>
                <a:cxnSpLocks noChangeShapeType="1"/>
              </p:cNvCxnSpPr>
              <p:nvPr/>
            </p:nvCxnSpPr>
            <p:spPr bwMode="auto">
              <a:xfrm>
                <a:off x="6680200" y="4521200"/>
                <a:ext cx="711200" cy="15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7" name="TextBox 39"/>
              <p:cNvSpPr txBox="1">
                <a:spLocks noChangeArrowheads="1"/>
              </p:cNvSpPr>
              <p:nvPr/>
            </p:nvSpPr>
            <p:spPr bwMode="auto">
              <a:xfrm>
                <a:off x="6286974" y="5631920"/>
                <a:ext cx="22987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dirty="0">
                    <a:latin typeface="Times New Roman" charset="0"/>
                  </a:rPr>
                  <a:t>    γ</a:t>
                </a:r>
                <a:r>
                  <a:rPr lang="en-US" baseline="-25000" dirty="0">
                    <a:latin typeface="Times New Roman" charset="0"/>
                  </a:rPr>
                  <a:t>1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sz="1800" dirty="0">
                    <a:latin typeface="Times New Roman" charset="0"/>
                  </a:rPr>
                  <a:t>&lt;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dirty="0">
                    <a:solidFill>
                      <a:srgbClr val="000099"/>
                    </a:solidFill>
                    <a:latin typeface="Times New Roman" charset="0"/>
                  </a:rPr>
                  <a:t>γ</a:t>
                </a:r>
                <a:r>
                  <a:rPr lang="en-US" baseline="-25000" dirty="0">
                    <a:solidFill>
                      <a:srgbClr val="000099"/>
                    </a:solidFill>
                    <a:latin typeface="Times New Roman" charset="0"/>
                  </a:rPr>
                  <a:t>2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sz="1800" dirty="0">
                    <a:latin typeface="Times New Roman" charset="0"/>
                  </a:rPr>
                  <a:t>&lt;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dirty="0">
                    <a:solidFill>
                      <a:srgbClr val="008000"/>
                    </a:solidFill>
                    <a:latin typeface="Times New Roman" charset="0"/>
                  </a:rPr>
                  <a:t>γ</a:t>
                </a:r>
                <a:r>
                  <a:rPr lang="en-US" baseline="-25000" dirty="0">
                    <a:solidFill>
                      <a:srgbClr val="008000"/>
                    </a:solidFill>
                    <a:latin typeface="Times New Roman" charset="0"/>
                  </a:rPr>
                  <a:t>3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sz="1800" dirty="0">
                    <a:latin typeface="Times New Roman" charset="0"/>
                  </a:rPr>
                  <a:t>&lt;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Times New Roman" charset="0"/>
                  </a:rPr>
                  <a:t>γ</a:t>
                </a:r>
                <a:r>
                  <a:rPr lang="en-US" baseline="-25000" dirty="0">
                    <a:solidFill>
                      <a:srgbClr val="FF0000"/>
                    </a:solidFill>
                    <a:latin typeface="Times New Roman" charset="0"/>
                  </a:rPr>
                  <a:t>4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sz="1800" dirty="0">
                    <a:latin typeface="Times New Roman" charset="0"/>
                  </a:rPr>
                  <a:t>  </a:t>
                </a:r>
                <a:r>
                  <a:rPr lang="en-US" dirty="0">
                    <a:latin typeface="Times New Roman" charset="0"/>
                  </a:rPr>
                  <a:t> </a:t>
                </a:r>
                <a:endParaRPr lang="en-US" dirty="0"/>
              </a:p>
            </p:txBody>
          </p:sp>
          <p:sp>
            <p:nvSpPr>
              <p:cNvPr id="48" name="TextBox 40"/>
              <p:cNvSpPr txBox="1">
                <a:spLocks noChangeArrowheads="1"/>
              </p:cNvSpPr>
              <p:nvPr/>
            </p:nvSpPr>
            <p:spPr bwMode="auto">
              <a:xfrm>
                <a:off x="6592715" y="6086423"/>
                <a:ext cx="170701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 dirty="0"/>
                  <a:t>rank order</a:t>
                </a: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6573212" y="2845496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rgbClr val="800000"/>
                  </a:solidFill>
                </a:rPr>
                <a:t>FED</a:t>
              </a:r>
              <a:endParaRPr lang="en-US" sz="3600" b="1" dirty="0">
                <a:solidFill>
                  <a:srgbClr val="8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624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44407" y="1757363"/>
            <a:ext cx="1766887" cy="1792287"/>
            <a:chOff x="6856413" y="1757363"/>
            <a:chExt cx="1766887" cy="1792287"/>
          </a:xfrm>
        </p:grpSpPr>
        <p:sp>
          <p:nvSpPr>
            <p:cNvPr id="57347" name="Rectangle 3"/>
            <p:cNvSpPr>
              <a:spLocks noChangeArrowheads="1"/>
            </p:cNvSpPr>
            <p:nvPr/>
          </p:nvSpPr>
          <p:spPr bwMode="auto">
            <a:xfrm>
              <a:off x="6942138" y="1836738"/>
              <a:ext cx="1573212" cy="1625600"/>
            </a:xfrm>
            <a:prstGeom prst="rect">
              <a:avLst/>
            </a:prstGeom>
            <a:noFill/>
            <a:ln w="317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7348" name="Straight Connector 55"/>
            <p:cNvCxnSpPr>
              <a:cxnSpLocks noChangeShapeType="1"/>
            </p:cNvCxnSpPr>
            <p:nvPr/>
          </p:nvCxnSpPr>
          <p:spPr bwMode="auto">
            <a:xfrm rot="16200000" flipH="1">
              <a:off x="6956425" y="1838325"/>
              <a:ext cx="1587500" cy="155575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349" name="Straight Connector 56"/>
            <p:cNvCxnSpPr>
              <a:cxnSpLocks noChangeShapeType="1"/>
            </p:cNvCxnSpPr>
            <p:nvPr/>
          </p:nvCxnSpPr>
          <p:spPr bwMode="auto">
            <a:xfrm rot="16200000" flipH="1">
              <a:off x="6924675" y="1882775"/>
              <a:ext cx="1587500" cy="155575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350" name="Straight Connector 57"/>
            <p:cNvCxnSpPr>
              <a:cxnSpLocks noChangeShapeType="1"/>
            </p:cNvCxnSpPr>
            <p:nvPr/>
          </p:nvCxnSpPr>
          <p:spPr bwMode="auto">
            <a:xfrm rot="5400000" flipH="1" flipV="1">
              <a:off x="6905625" y="1863725"/>
              <a:ext cx="1606550" cy="153670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351" name="Straight Connector 59"/>
            <p:cNvCxnSpPr>
              <a:cxnSpLocks noChangeShapeType="1"/>
            </p:cNvCxnSpPr>
            <p:nvPr/>
          </p:nvCxnSpPr>
          <p:spPr bwMode="auto">
            <a:xfrm rot="5400000" flipH="1" flipV="1">
              <a:off x="6943725" y="1901825"/>
              <a:ext cx="1606550" cy="153670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" name="Oval 51"/>
            <p:cNvSpPr/>
            <p:nvPr/>
          </p:nvSpPr>
          <p:spPr bwMode="auto">
            <a:xfrm>
              <a:off x="8386763" y="1757363"/>
              <a:ext cx="211137" cy="21113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6856413" y="3338513"/>
              <a:ext cx="211137" cy="21113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8412163" y="3332163"/>
              <a:ext cx="211137" cy="21113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6862763" y="1757363"/>
              <a:ext cx="211137" cy="21113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7356" name="TextBox 79"/>
          <p:cNvSpPr txBox="1">
            <a:spLocks noChangeArrowheads="1"/>
          </p:cNvSpPr>
          <p:nvPr/>
        </p:nvSpPr>
        <p:spPr bwMode="auto">
          <a:xfrm>
            <a:off x="2895600" y="1536700"/>
            <a:ext cx="2860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latin typeface="Times New Roman" charset="0"/>
                <a:cs typeface="Times New Roman" charset="0"/>
              </a:rPr>
              <a:t>N</a:t>
            </a:r>
            <a:r>
              <a:rPr lang="en-US" sz="2000" baseline="-25000">
                <a:latin typeface="Times New Roman" charset="0"/>
                <a:cs typeface="Times New Roman" charset="0"/>
              </a:rPr>
              <a:t>total</a:t>
            </a:r>
            <a:r>
              <a:rPr lang="en-US" sz="2000">
                <a:latin typeface="Times New Roman" charset="0"/>
                <a:cs typeface="Times New Roman" charset="0"/>
              </a:rPr>
              <a:t> = N</a:t>
            </a:r>
            <a:r>
              <a:rPr lang="en-US" sz="2000" baseline="-25000">
                <a:latin typeface="Times New Roman" charset="0"/>
                <a:cs typeface="Times New Roman" charset="0"/>
              </a:rPr>
              <a:t>1</a:t>
            </a:r>
            <a:r>
              <a:rPr lang="en-US" sz="2000">
                <a:latin typeface="Times New Roman" charset="0"/>
                <a:cs typeface="Times New Roman" charset="0"/>
              </a:rPr>
              <a:t> + </a:t>
            </a:r>
            <a:r>
              <a:rPr lang="en-US" sz="2000">
                <a:solidFill>
                  <a:srgbClr val="000099"/>
                </a:solidFill>
                <a:latin typeface="Times New Roman" charset="0"/>
                <a:cs typeface="Times New Roman" charset="0"/>
              </a:rPr>
              <a:t>N</a:t>
            </a:r>
            <a:r>
              <a:rPr lang="en-US" sz="2000" baseline="-25000">
                <a:solidFill>
                  <a:srgbClr val="000099"/>
                </a:solidFill>
                <a:latin typeface="Times New Roman" charset="0"/>
                <a:cs typeface="Times New Roman" charset="0"/>
              </a:rPr>
              <a:t>2</a:t>
            </a:r>
            <a:r>
              <a:rPr lang="en-US" sz="2000">
                <a:latin typeface="Times New Roman" charset="0"/>
                <a:cs typeface="Times New Roman" charset="0"/>
              </a:rPr>
              <a:t> + </a:t>
            </a:r>
            <a:r>
              <a:rPr lang="en-US" sz="2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N</a:t>
            </a:r>
            <a:r>
              <a:rPr lang="en-US" sz="2000" baseline="-25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3</a:t>
            </a:r>
            <a:r>
              <a:rPr lang="en-US" sz="2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2000">
                <a:latin typeface="Times New Roman" charset="0"/>
                <a:cs typeface="Times New Roman" charset="0"/>
              </a:rPr>
              <a:t>+ </a:t>
            </a:r>
            <a:r>
              <a:rPr lang="en-US" sz="200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N</a:t>
            </a:r>
            <a:r>
              <a:rPr lang="en-US" sz="2000" baseline="-2500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4</a:t>
            </a:r>
          </a:p>
        </p:txBody>
      </p:sp>
      <p:sp>
        <p:nvSpPr>
          <p:cNvPr id="57357" name="TextBox 80"/>
          <p:cNvSpPr txBox="1">
            <a:spLocks noChangeArrowheads="1"/>
          </p:cNvSpPr>
          <p:nvPr/>
        </p:nvSpPr>
        <p:spPr bwMode="auto">
          <a:xfrm>
            <a:off x="2895600" y="2654300"/>
            <a:ext cx="3657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latin typeface="Times New Roman" charset="0"/>
                <a:cs typeface="Times New Roman" charset="0"/>
              </a:rPr>
              <a:t>H</a:t>
            </a:r>
            <a:r>
              <a:rPr lang="en-US" sz="2000" baseline="-25000">
                <a:latin typeface="Times New Roman" charset="0"/>
                <a:cs typeface="Times New Roman" charset="0"/>
              </a:rPr>
              <a:t>total</a:t>
            </a:r>
            <a:r>
              <a:rPr lang="en-US" sz="2000">
                <a:latin typeface="Times New Roman" charset="0"/>
                <a:cs typeface="Times New Roman" charset="0"/>
              </a:rPr>
              <a:t> = N</a:t>
            </a:r>
            <a:r>
              <a:rPr lang="en-US" sz="2000" baseline="-25000">
                <a:latin typeface="Times New Roman" charset="0"/>
                <a:cs typeface="Times New Roman" charset="0"/>
              </a:rPr>
              <a:t>1</a:t>
            </a:r>
            <a:r>
              <a:rPr lang="en-US" sz="2000">
                <a:latin typeface="Times New Roman" charset="0"/>
              </a:rPr>
              <a:t>ε</a:t>
            </a:r>
            <a:r>
              <a:rPr lang="en-US" sz="2000" baseline="-25000">
                <a:latin typeface="Times New Roman" charset="0"/>
                <a:cs typeface="Times New Roman" charset="0"/>
              </a:rPr>
              <a:t>1</a:t>
            </a:r>
            <a:r>
              <a:rPr lang="en-US" sz="2000">
                <a:latin typeface="Times New Roman" charset="0"/>
                <a:cs typeface="Times New Roman" charset="0"/>
              </a:rPr>
              <a:t> + </a:t>
            </a:r>
            <a:r>
              <a:rPr lang="en-US" sz="2000">
                <a:solidFill>
                  <a:srgbClr val="000099"/>
                </a:solidFill>
                <a:latin typeface="Times New Roman" charset="0"/>
                <a:cs typeface="Times New Roman" charset="0"/>
              </a:rPr>
              <a:t>N</a:t>
            </a:r>
            <a:r>
              <a:rPr lang="en-US" sz="2000" baseline="-25000">
                <a:solidFill>
                  <a:srgbClr val="000099"/>
                </a:solidFill>
                <a:latin typeface="Times New Roman" charset="0"/>
                <a:cs typeface="Times New Roman" charset="0"/>
              </a:rPr>
              <a:t>2</a:t>
            </a:r>
            <a:r>
              <a:rPr lang="en-US" sz="2000">
                <a:solidFill>
                  <a:srgbClr val="000099"/>
                </a:solidFill>
                <a:latin typeface="Times New Roman" charset="0"/>
              </a:rPr>
              <a:t>ε</a:t>
            </a:r>
            <a:r>
              <a:rPr lang="en-US" sz="2000" baseline="-25000">
                <a:solidFill>
                  <a:srgbClr val="000099"/>
                </a:solidFill>
                <a:latin typeface="Times New Roman" charset="0"/>
                <a:cs typeface="Times New Roman" charset="0"/>
              </a:rPr>
              <a:t>2</a:t>
            </a:r>
            <a:r>
              <a:rPr lang="en-US" sz="2000">
                <a:latin typeface="Times New Roman" charset="0"/>
                <a:cs typeface="Times New Roman" charset="0"/>
              </a:rPr>
              <a:t> + </a:t>
            </a:r>
            <a:r>
              <a:rPr lang="en-US" sz="2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N</a:t>
            </a:r>
            <a:r>
              <a:rPr lang="en-US" sz="2000" baseline="-25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3</a:t>
            </a:r>
            <a:r>
              <a:rPr lang="en-US" sz="2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2000">
                <a:solidFill>
                  <a:srgbClr val="378518"/>
                </a:solidFill>
                <a:latin typeface="Times New Roman" charset="0"/>
              </a:rPr>
              <a:t>ε</a:t>
            </a:r>
            <a:r>
              <a:rPr lang="en-US" sz="2000" baseline="-25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3</a:t>
            </a:r>
            <a:r>
              <a:rPr lang="en-US" sz="2000">
                <a:latin typeface="Times New Roman" charset="0"/>
                <a:cs typeface="Times New Roman" charset="0"/>
              </a:rPr>
              <a:t>+ </a:t>
            </a:r>
            <a:r>
              <a:rPr lang="en-US" sz="200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N</a:t>
            </a:r>
            <a:r>
              <a:rPr lang="en-US" sz="2000" baseline="-2500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4</a:t>
            </a:r>
            <a:r>
              <a:rPr lang="en-US" sz="2000">
                <a:solidFill>
                  <a:srgbClr val="FF0000"/>
                </a:solidFill>
                <a:latin typeface="Times New Roman" charset="0"/>
              </a:rPr>
              <a:t>ε</a:t>
            </a:r>
            <a:r>
              <a:rPr lang="en-US" sz="2000" baseline="-2500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4</a:t>
            </a:r>
          </a:p>
        </p:txBody>
      </p:sp>
      <p:sp>
        <p:nvSpPr>
          <p:cNvPr id="57358" name="TextBox 81"/>
          <p:cNvSpPr txBox="1">
            <a:spLocks noChangeArrowheads="1"/>
          </p:cNvSpPr>
          <p:nvPr/>
        </p:nvSpPr>
        <p:spPr bwMode="auto">
          <a:xfrm>
            <a:off x="2984500" y="3746500"/>
            <a:ext cx="2349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latin typeface="Times New Roman" charset="0"/>
                <a:cs typeface="Times New Roman" charset="0"/>
              </a:rPr>
              <a:t>I</a:t>
            </a:r>
            <a:r>
              <a:rPr lang="en-US" sz="2000" baseline="-25000">
                <a:latin typeface="Times New Roman" charset="0"/>
                <a:cs typeface="Times New Roman" charset="0"/>
              </a:rPr>
              <a:t>total</a:t>
            </a:r>
            <a:r>
              <a:rPr lang="en-US" sz="2000">
                <a:latin typeface="Times New Roman" charset="0"/>
                <a:cs typeface="Times New Roman" charset="0"/>
              </a:rPr>
              <a:t> = I</a:t>
            </a:r>
            <a:r>
              <a:rPr lang="en-US" sz="2000" baseline="-25000">
                <a:latin typeface="Times New Roman" charset="0"/>
                <a:cs typeface="Times New Roman" charset="0"/>
              </a:rPr>
              <a:t>1</a:t>
            </a:r>
            <a:r>
              <a:rPr lang="en-US" sz="2000">
                <a:latin typeface="Times New Roman" charset="0"/>
                <a:cs typeface="Times New Roman" charset="0"/>
              </a:rPr>
              <a:t> + </a:t>
            </a:r>
            <a:r>
              <a:rPr lang="en-US" sz="2000">
                <a:solidFill>
                  <a:srgbClr val="000099"/>
                </a:solidFill>
                <a:latin typeface="Times New Roman" charset="0"/>
                <a:cs typeface="Times New Roman" charset="0"/>
              </a:rPr>
              <a:t>I</a:t>
            </a:r>
            <a:r>
              <a:rPr lang="en-US" sz="2000" baseline="-25000">
                <a:solidFill>
                  <a:srgbClr val="000099"/>
                </a:solidFill>
                <a:latin typeface="Times New Roman" charset="0"/>
                <a:cs typeface="Times New Roman" charset="0"/>
              </a:rPr>
              <a:t>2</a:t>
            </a:r>
            <a:r>
              <a:rPr lang="en-US" sz="2000">
                <a:latin typeface="Times New Roman" charset="0"/>
                <a:cs typeface="Times New Roman" charset="0"/>
              </a:rPr>
              <a:t> + </a:t>
            </a:r>
            <a:r>
              <a:rPr lang="en-US" sz="2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I</a:t>
            </a:r>
            <a:r>
              <a:rPr lang="en-US" sz="2000" baseline="-25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3</a:t>
            </a:r>
            <a:r>
              <a:rPr lang="en-US" sz="2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2000">
                <a:latin typeface="Times New Roman" charset="0"/>
                <a:cs typeface="Times New Roman" charset="0"/>
              </a:rPr>
              <a:t>+ </a:t>
            </a:r>
            <a:r>
              <a:rPr lang="en-US" sz="200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I</a:t>
            </a:r>
            <a:r>
              <a:rPr lang="en-US" sz="2000" baseline="-2500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4</a:t>
            </a:r>
          </a:p>
        </p:txBody>
      </p:sp>
      <p:sp>
        <p:nvSpPr>
          <p:cNvPr id="57359" name="TextBox 82"/>
          <p:cNvSpPr txBox="1">
            <a:spLocks noChangeArrowheads="1"/>
          </p:cNvSpPr>
          <p:nvPr/>
        </p:nvSpPr>
        <p:spPr bwMode="auto">
          <a:xfrm>
            <a:off x="2971800" y="4876800"/>
            <a:ext cx="3140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latin typeface="Times New Roman" charset="0"/>
                <a:cs typeface="Times New Roman" charset="0"/>
              </a:rPr>
              <a:t>τ</a:t>
            </a:r>
            <a:r>
              <a:rPr lang="en-US" sz="2000" baseline="-25000">
                <a:latin typeface="Times New Roman" charset="0"/>
                <a:cs typeface="Times New Roman" charset="0"/>
              </a:rPr>
              <a:t>total</a:t>
            </a:r>
            <a:r>
              <a:rPr lang="en-US" sz="2000">
                <a:latin typeface="Times New Roman" charset="0"/>
                <a:cs typeface="Times New Roman" charset="0"/>
              </a:rPr>
              <a:t> = I</a:t>
            </a:r>
            <a:r>
              <a:rPr lang="en-US" sz="2000" baseline="-25000">
                <a:latin typeface="Times New Roman" charset="0"/>
                <a:cs typeface="Times New Roman" charset="0"/>
              </a:rPr>
              <a:t>1</a:t>
            </a:r>
            <a:r>
              <a:rPr lang="en-US" sz="2000">
                <a:latin typeface="Times New Roman" charset="0"/>
              </a:rPr>
              <a:t>γ</a:t>
            </a:r>
            <a:r>
              <a:rPr lang="en-US" sz="2000" baseline="-25000">
                <a:latin typeface="Times New Roman" charset="0"/>
                <a:cs typeface="Times New Roman" charset="0"/>
              </a:rPr>
              <a:t>1</a:t>
            </a:r>
            <a:r>
              <a:rPr lang="en-US" sz="2000">
                <a:latin typeface="Times New Roman" charset="0"/>
                <a:cs typeface="Times New Roman" charset="0"/>
              </a:rPr>
              <a:t> + </a:t>
            </a:r>
            <a:r>
              <a:rPr lang="en-US" sz="2000">
                <a:solidFill>
                  <a:srgbClr val="000099"/>
                </a:solidFill>
                <a:latin typeface="Times New Roman" charset="0"/>
                <a:cs typeface="Times New Roman" charset="0"/>
              </a:rPr>
              <a:t>I</a:t>
            </a:r>
            <a:r>
              <a:rPr lang="en-US" sz="2000" baseline="-25000">
                <a:solidFill>
                  <a:srgbClr val="000099"/>
                </a:solidFill>
                <a:latin typeface="Times New Roman" charset="0"/>
                <a:cs typeface="Times New Roman" charset="0"/>
              </a:rPr>
              <a:t>2</a:t>
            </a:r>
            <a:r>
              <a:rPr lang="en-US" sz="2000">
                <a:solidFill>
                  <a:srgbClr val="000099"/>
                </a:solidFill>
                <a:latin typeface="Times New Roman" charset="0"/>
              </a:rPr>
              <a:t>γ</a:t>
            </a:r>
            <a:r>
              <a:rPr lang="en-US" sz="2000" baseline="-25000">
                <a:solidFill>
                  <a:srgbClr val="000099"/>
                </a:solidFill>
                <a:latin typeface="Times New Roman" charset="0"/>
                <a:cs typeface="Times New Roman" charset="0"/>
              </a:rPr>
              <a:t>2</a:t>
            </a:r>
            <a:r>
              <a:rPr lang="en-US" sz="2000">
                <a:latin typeface="Times New Roman" charset="0"/>
                <a:cs typeface="Times New Roman" charset="0"/>
              </a:rPr>
              <a:t> + </a:t>
            </a:r>
            <a:r>
              <a:rPr lang="en-US" sz="2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I</a:t>
            </a:r>
            <a:r>
              <a:rPr lang="en-US" sz="2000" baseline="-25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3</a:t>
            </a:r>
            <a:r>
              <a:rPr lang="en-US" sz="2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2000">
                <a:solidFill>
                  <a:srgbClr val="378518"/>
                </a:solidFill>
                <a:latin typeface="Times New Roman" charset="0"/>
              </a:rPr>
              <a:t>γ</a:t>
            </a:r>
            <a:r>
              <a:rPr lang="en-US" sz="2000" baseline="-25000">
                <a:solidFill>
                  <a:srgbClr val="378518"/>
                </a:solidFill>
                <a:latin typeface="Times New Roman" charset="0"/>
                <a:cs typeface="Times New Roman" charset="0"/>
              </a:rPr>
              <a:t>3</a:t>
            </a:r>
            <a:r>
              <a:rPr lang="en-US" sz="2000">
                <a:latin typeface="Times New Roman" charset="0"/>
                <a:cs typeface="Times New Roman" charset="0"/>
              </a:rPr>
              <a:t>+ </a:t>
            </a:r>
            <a:r>
              <a:rPr lang="en-US" sz="200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I</a:t>
            </a:r>
            <a:r>
              <a:rPr lang="en-US" sz="2000" baseline="-2500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4</a:t>
            </a:r>
            <a:r>
              <a:rPr lang="en-US" sz="2000">
                <a:solidFill>
                  <a:srgbClr val="FF0000"/>
                </a:solidFill>
                <a:latin typeface="Times New Roman" charset="0"/>
              </a:rPr>
              <a:t>γ</a:t>
            </a:r>
            <a:r>
              <a:rPr lang="en-US" sz="2000" baseline="-2500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4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480573" y="1905000"/>
            <a:ext cx="5805927" cy="3740150"/>
            <a:chOff x="480573" y="1905000"/>
            <a:chExt cx="5805927" cy="3740210"/>
          </a:xfrm>
        </p:grpSpPr>
        <p:sp>
          <p:nvSpPr>
            <p:cNvPr id="57369" name="TextBox 65"/>
            <p:cNvSpPr txBox="1">
              <a:spLocks noChangeArrowheads="1"/>
            </p:cNvSpPr>
            <p:nvPr/>
          </p:nvSpPr>
          <p:spPr bwMode="auto">
            <a:xfrm>
              <a:off x="2971800" y="5245100"/>
              <a:ext cx="33147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2000">
                  <a:latin typeface="Times New Roman" charset="0"/>
                  <a:cs typeface="Times New Roman" charset="0"/>
                </a:rPr>
                <a:t>τ</a:t>
              </a:r>
              <a:r>
                <a:rPr lang="en-US" sz="2000" baseline="-25000">
                  <a:latin typeface="Times New Roman" charset="0"/>
                  <a:cs typeface="Times New Roman" charset="0"/>
                </a:rPr>
                <a:t>total</a:t>
              </a:r>
              <a:r>
                <a:rPr lang="en-US" sz="2000">
                  <a:latin typeface="Times New Roman" charset="0"/>
                  <a:cs typeface="Times New Roman" charset="0"/>
                </a:rPr>
                <a:t> = 4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</a:rPr>
                <a:t>γ</a:t>
              </a:r>
              <a:r>
                <a:rPr lang="en-US" sz="2000" baseline="-25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1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 + 0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</a:rPr>
                <a:t>γ</a:t>
              </a:r>
              <a:r>
                <a:rPr lang="en-US" sz="2000" baseline="-25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2 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+ 0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</a:rPr>
                <a:t>γ</a:t>
              </a:r>
              <a:r>
                <a:rPr lang="en-US" sz="2000" baseline="-25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3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 + 1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</a:rPr>
                <a:t>γ</a:t>
              </a:r>
              <a:r>
                <a:rPr lang="en-US" sz="2000" baseline="-25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4</a:t>
              </a:r>
            </a:p>
          </p:txBody>
        </p:sp>
        <p:sp>
          <p:nvSpPr>
            <p:cNvPr id="57370" name="TextBox 74"/>
            <p:cNvSpPr txBox="1">
              <a:spLocks noChangeArrowheads="1"/>
            </p:cNvSpPr>
            <p:nvPr/>
          </p:nvSpPr>
          <p:spPr bwMode="auto">
            <a:xfrm>
              <a:off x="2895600" y="3035300"/>
              <a:ext cx="33274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2000">
                  <a:latin typeface="Times New Roman" charset="0"/>
                  <a:cs typeface="Times New Roman" charset="0"/>
                </a:rPr>
                <a:t>H</a:t>
              </a:r>
              <a:r>
                <a:rPr lang="en-US" sz="2000" baseline="-25000">
                  <a:latin typeface="Times New Roman" charset="0"/>
                  <a:cs typeface="Times New Roman" charset="0"/>
                </a:rPr>
                <a:t>total</a:t>
              </a:r>
              <a:r>
                <a:rPr lang="en-US" sz="2000">
                  <a:latin typeface="Times New Roman" charset="0"/>
                  <a:cs typeface="Times New Roman" charset="0"/>
                </a:rPr>
                <a:t> = 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4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</a:rPr>
                <a:t>ε</a:t>
              </a:r>
              <a:r>
                <a:rPr lang="en-US" sz="2000" baseline="-25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1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 + 0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</a:rPr>
                <a:t>ε</a:t>
              </a:r>
              <a:r>
                <a:rPr lang="en-US" sz="2000" baseline="-25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2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 + 0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</a:rPr>
                <a:t>ε</a:t>
              </a:r>
              <a:r>
                <a:rPr lang="en-US" sz="2000" baseline="-25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3 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+ 4</a:t>
              </a:r>
              <a:r>
                <a:rPr lang="en-US" sz="2000">
                  <a:solidFill>
                    <a:srgbClr val="000000"/>
                  </a:solidFill>
                  <a:latin typeface="Times New Roman" charset="0"/>
                </a:rPr>
                <a:t>ε</a:t>
              </a:r>
              <a:r>
                <a:rPr lang="en-US" sz="2000" baseline="-2500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4</a:t>
              </a:r>
            </a:p>
            <a:p>
              <a:endParaRPr lang="en-US" sz="2000" baseline="-25000">
                <a:solidFill>
                  <a:srgbClr val="FF0000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57371" name="TextBox 75"/>
            <p:cNvSpPr txBox="1">
              <a:spLocks noChangeArrowheads="1"/>
            </p:cNvSpPr>
            <p:nvPr/>
          </p:nvSpPr>
          <p:spPr bwMode="auto">
            <a:xfrm>
              <a:off x="2882900" y="1905000"/>
              <a:ext cx="2291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2000">
                  <a:latin typeface="Times New Roman" charset="0"/>
                  <a:cs typeface="Times New Roman" charset="0"/>
                </a:rPr>
                <a:t>N</a:t>
              </a:r>
              <a:r>
                <a:rPr lang="en-US" sz="2000" baseline="-25000">
                  <a:latin typeface="Times New Roman" charset="0"/>
                  <a:cs typeface="Times New Roman" charset="0"/>
                </a:rPr>
                <a:t>total</a:t>
              </a:r>
              <a:r>
                <a:rPr lang="en-US" sz="2000">
                  <a:latin typeface="Times New Roman" charset="0"/>
                  <a:cs typeface="Times New Roman" charset="0"/>
                </a:rPr>
                <a:t> = 4 + 0 + 0 + 4</a:t>
              </a:r>
              <a:endParaRPr lang="en-US" sz="2000" baseline="-250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57372" name="TextBox 76"/>
            <p:cNvSpPr txBox="1">
              <a:spLocks noChangeArrowheads="1"/>
            </p:cNvSpPr>
            <p:nvPr/>
          </p:nvSpPr>
          <p:spPr bwMode="auto">
            <a:xfrm>
              <a:off x="2984500" y="4127500"/>
              <a:ext cx="222114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2000">
                  <a:latin typeface="Times New Roman" charset="0"/>
                  <a:cs typeface="Times New Roman" charset="0"/>
                </a:rPr>
                <a:t>I</a:t>
              </a:r>
              <a:r>
                <a:rPr lang="en-US" sz="2000" baseline="-25000">
                  <a:latin typeface="Times New Roman" charset="0"/>
                  <a:cs typeface="Times New Roman" charset="0"/>
                </a:rPr>
                <a:t>total</a:t>
              </a:r>
              <a:r>
                <a:rPr lang="en-US" sz="2000">
                  <a:latin typeface="Times New Roman" charset="0"/>
                  <a:cs typeface="Times New Roman" charset="0"/>
                </a:rPr>
                <a:t> = 4 + 0 + 0 + 1</a:t>
              </a:r>
              <a:endParaRPr lang="en-US" sz="2000" baseline="-25000">
                <a:solidFill>
                  <a:srgbClr val="FF0000"/>
                </a:solidFill>
                <a:latin typeface="Times New Roman" charset="0"/>
                <a:cs typeface="Times New Roman" charset="0"/>
              </a:endParaRPr>
            </a:p>
          </p:txBody>
        </p:sp>
        <p:grpSp>
          <p:nvGrpSpPr>
            <p:cNvPr id="57373" name="Group 36"/>
            <p:cNvGrpSpPr>
              <a:grpSpLocks/>
            </p:cNvGrpSpPr>
            <p:nvPr/>
          </p:nvGrpSpPr>
          <p:grpSpPr bwMode="auto">
            <a:xfrm>
              <a:off x="480573" y="3860800"/>
              <a:ext cx="2908300" cy="1390710"/>
              <a:chOff x="480573" y="3860800"/>
              <a:chExt cx="2908300" cy="1390710"/>
            </a:xfrm>
          </p:grpSpPr>
          <p:sp>
            <p:nvSpPr>
              <p:cNvPr id="57374" name="TextBox 83"/>
              <p:cNvSpPr txBox="1">
                <a:spLocks noChangeArrowheads="1"/>
              </p:cNvSpPr>
              <p:nvPr/>
            </p:nvSpPr>
            <p:spPr bwMode="auto">
              <a:xfrm>
                <a:off x="480573" y="3860800"/>
                <a:ext cx="108774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2000" dirty="0" err="1">
                    <a:latin typeface="Times New Roman" charset="0"/>
                    <a:cs typeface="Times New Roman" charset="0"/>
                  </a:rPr>
                  <a:t>N</a:t>
                </a:r>
                <a:r>
                  <a:rPr lang="en-US" sz="2000" baseline="-25000" dirty="0" err="1">
                    <a:latin typeface="Times New Roman" charset="0"/>
                    <a:cs typeface="Times New Roman" charset="0"/>
                  </a:rPr>
                  <a:t>total</a:t>
                </a:r>
                <a:r>
                  <a:rPr lang="en-US" sz="2000" dirty="0">
                    <a:latin typeface="Times New Roman" charset="0"/>
                    <a:cs typeface="Times New Roman" charset="0"/>
                  </a:rPr>
                  <a:t> = 8</a:t>
                </a:r>
                <a:endParaRPr lang="en-US" sz="2000" baseline="-25000" dirty="0">
                  <a:latin typeface="Times New Roman" charset="0"/>
                  <a:cs typeface="Times New Roman" charset="0"/>
                </a:endParaRPr>
              </a:p>
            </p:txBody>
          </p:sp>
          <p:sp>
            <p:nvSpPr>
              <p:cNvPr id="57375" name="TextBox 84"/>
              <p:cNvSpPr txBox="1">
                <a:spLocks noChangeArrowheads="1"/>
              </p:cNvSpPr>
              <p:nvPr/>
            </p:nvSpPr>
            <p:spPr bwMode="auto">
              <a:xfrm>
                <a:off x="480573" y="4178300"/>
                <a:ext cx="290830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2000" dirty="0" err="1">
                    <a:latin typeface="Times New Roman" charset="0"/>
                    <a:cs typeface="Times New Roman" charset="0"/>
                  </a:rPr>
                  <a:t>H</a:t>
                </a:r>
                <a:r>
                  <a:rPr lang="en-US" sz="2000" baseline="-25000" dirty="0" err="1">
                    <a:latin typeface="Times New Roman" charset="0"/>
                    <a:cs typeface="Times New Roman" charset="0"/>
                  </a:rPr>
                  <a:t>total</a:t>
                </a:r>
                <a:r>
                  <a:rPr lang="en-US" sz="2000" dirty="0">
                    <a:latin typeface="Times New Roman" charset="0"/>
                    <a:cs typeface="Times New Roman" charset="0"/>
                  </a:rPr>
                  <a:t> =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charset="0"/>
                    <a:cs typeface="Times New Roman" charset="0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charset="0"/>
                  </a:rPr>
                  <a:t>ε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Times New Roman" charset="0"/>
                    <a:cs typeface="Times New Roman" charset="0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charset="0"/>
                    <a:cs typeface="Times New Roman" charset="0"/>
                  </a:rPr>
                  <a:t>+ 4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charset="0"/>
                  </a:rPr>
                  <a:t>ε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Times New Roman" charset="0"/>
                    <a:cs typeface="Times New Roman" charset="0"/>
                  </a:rPr>
                  <a:t>4</a:t>
                </a:r>
              </a:p>
              <a:p>
                <a:endParaRPr lang="en-US" sz="2000" baseline="-25000" dirty="0">
                  <a:solidFill>
                    <a:srgbClr val="FF0000"/>
                  </a:solidFill>
                  <a:latin typeface="Times New Roman" charset="0"/>
                  <a:cs typeface="Times New Roman" charset="0"/>
                </a:endParaRPr>
              </a:p>
            </p:txBody>
          </p:sp>
          <p:sp>
            <p:nvSpPr>
              <p:cNvPr id="57376" name="TextBox 87"/>
              <p:cNvSpPr txBox="1">
                <a:spLocks noChangeArrowheads="1"/>
              </p:cNvSpPr>
              <p:nvPr/>
            </p:nvSpPr>
            <p:spPr bwMode="auto">
              <a:xfrm>
                <a:off x="569473" y="4508500"/>
                <a:ext cx="2154852" cy="605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2000" dirty="0" err="1">
                    <a:latin typeface="Times New Roman" charset="0"/>
                    <a:cs typeface="Times New Roman" charset="0"/>
                  </a:rPr>
                  <a:t>I</a:t>
                </a:r>
                <a:r>
                  <a:rPr lang="en-US" sz="2000" baseline="-25000" dirty="0" err="1">
                    <a:latin typeface="Times New Roman" charset="0"/>
                    <a:cs typeface="Times New Roman" charset="0"/>
                  </a:rPr>
                  <a:t>total</a:t>
                </a:r>
                <a:r>
                  <a:rPr lang="en-US" sz="2000" dirty="0">
                    <a:latin typeface="Times New Roman" charset="0"/>
                    <a:cs typeface="Times New Roman" charset="0"/>
                  </a:rPr>
                  <a:t> = </a:t>
                </a:r>
                <a:r>
                  <a:rPr lang="en-US" sz="2000" dirty="0" smtClean="0">
                    <a:latin typeface="Times New Roman" charset="0"/>
                    <a:cs typeface="Times New Roman" charset="0"/>
                  </a:rPr>
                  <a:t>5</a:t>
                </a:r>
                <a:r>
                  <a:rPr lang="en-US" sz="1800" dirty="0" smtClean="0">
                    <a:latin typeface="Times New Roman" charset="0"/>
                    <a:cs typeface="Times New Roman" charset="0"/>
                  </a:rPr>
                  <a:t>  </a:t>
                </a:r>
                <a:r>
                  <a:rPr lang="en-US" sz="1800" b="1" dirty="0">
                    <a:solidFill>
                      <a:srgbClr val="800000"/>
                    </a:solidFill>
                    <a:latin typeface="Times New Roman" charset="0"/>
                    <a:cs typeface="Times New Roman" charset="0"/>
                  </a:rPr>
                  <a:t>(invariant)</a:t>
                </a:r>
                <a:endParaRPr lang="en-US" sz="1800" b="1" baseline="-25000" dirty="0">
                  <a:solidFill>
                    <a:srgbClr val="800000"/>
                  </a:solidFill>
                  <a:latin typeface="Times New Roman" charset="0"/>
                  <a:cs typeface="Times New Roman" charset="0"/>
                </a:endParaRPr>
              </a:p>
              <a:p>
                <a:endParaRPr lang="en-US" sz="2000" baseline="-25000" dirty="0">
                  <a:solidFill>
                    <a:srgbClr val="FF0000"/>
                  </a:solidFill>
                  <a:latin typeface="Times New Roman" charset="0"/>
                  <a:cs typeface="Times New Roman" charset="0"/>
                </a:endParaRPr>
              </a:p>
            </p:txBody>
          </p:sp>
          <p:sp>
            <p:nvSpPr>
              <p:cNvPr id="57377" name="TextBox 88"/>
              <p:cNvSpPr txBox="1">
                <a:spLocks noChangeArrowheads="1"/>
              </p:cNvSpPr>
              <p:nvPr/>
            </p:nvSpPr>
            <p:spPr bwMode="auto">
              <a:xfrm>
                <a:off x="544073" y="4851400"/>
                <a:ext cx="166331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2000">
                    <a:latin typeface="Times New Roman" charset="0"/>
                    <a:cs typeface="Times New Roman" charset="0"/>
                  </a:rPr>
                  <a:t>τ</a:t>
                </a:r>
                <a:r>
                  <a:rPr lang="en-US" sz="2000" baseline="-25000">
                    <a:latin typeface="Times New Roman" charset="0"/>
                    <a:cs typeface="Times New Roman" charset="0"/>
                  </a:rPr>
                  <a:t>total</a:t>
                </a:r>
                <a:r>
                  <a:rPr lang="en-US" sz="2000">
                    <a:latin typeface="Times New Roman" charset="0"/>
                    <a:cs typeface="Times New Roman" charset="0"/>
                  </a:rPr>
                  <a:t> = 4</a:t>
                </a:r>
                <a:r>
                  <a:rPr lang="en-US" sz="2000">
                    <a:solidFill>
                      <a:srgbClr val="000000"/>
                    </a:solidFill>
                    <a:latin typeface="Times New Roman" charset="0"/>
                  </a:rPr>
                  <a:t>γ</a:t>
                </a:r>
                <a:r>
                  <a:rPr lang="en-US" sz="2000" baseline="-25000">
                    <a:solidFill>
                      <a:srgbClr val="000000"/>
                    </a:solidFill>
                    <a:latin typeface="Times New Roman" charset="0"/>
                    <a:cs typeface="Times New Roman" charset="0"/>
                  </a:rPr>
                  <a:t>1</a:t>
                </a:r>
                <a:r>
                  <a:rPr lang="en-US" sz="2000">
                    <a:solidFill>
                      <a:srgbClr val="000000"/>
                    </a:solidFill>
                    <a:latin typeface="Times New Roman" charset="0"/>
                    <a:cs typeface="Times New Roman" charset="0"/>
                  </a:rPr>
                  <a:t> + </a:t>
                </a:r>
                <a:r>
                  <a:rPr lang="en-US" sz="2000">
                    <a:solidFill>
                      <a:srgbClr val="000000"/>
                    </a:solidFill>
                    <a:latin typeface="Times New Roman" charset="0"/>
                  </a:rPr>
                  <a:t>γ</a:t>
                </a:r>
                <a:r>
                  <a:rPr lang="en-US" sz="2000" baseline="-25000">
                    <a:solidFill>
                      <a:srgbClr val="000000"/>
                    </a:solidFill>
                    <a:latin typeface="Times New Roman" charset="0"/>
                    <a:cs typeface="Times New Roman" charset="0"/>
                  </a:rPr>
                  <a:t>4</a:t>
                </a:r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6286974" y="2845496"/>
            <a:ext cx="3025409" cy="2833539"/>
            <a:chOff x="6286974" y="2845496"/>
            <a:chExt cx="3025409" cy="2833539"/>
          </a:xfrm>
        </p:grpSpPr>
        <p:grpSp>
          <p:nvGrpSpPr>
            <p:cNvPr id="36" name="Group 41"/>
            <p:cNvGrpSpPr>
              <a:grpSpLocks/>
            </p:cNvGrpSpPr>
            <p:nvPr/>
          </p:nvGrpSpPr>
          <p:grpSpPr bwMode="auto">
            <a:xfrm>
              <a:off x="6286974" y="3429144"/>
              <a:ext cx="3025409" cy="2249891"/>
              <a:chOff x="6286974" y="4298949"/>
              <a:chExt cx="3025409" cy="2249139"/>
            </a:xfrm>
          </p:grpSpPr>
          <p:sp>
            <p:nvSpPr>
              <p:cNvPr id="38" name="TextBox 3"/>
              <p:cNvSpPr txBox="1">
                <a:spLocks noChangeArrowheads="1"/>
              </p:cNvSpPr>
              <p:nvPr/>
            </p:nvSpPr>
            <p:spPr bwMode="auto">
              <a:xfrm>
                <a:off x="6912082" y="4298949"/>
                <a:ext cx="2400301" cy="1431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US" sz="1800" b="1" dirty="0"/>
                  <a:t>	</a:t>
                </a:r>
                <a:r>
                  <a:rPr lang="en-US" sz="1800" dirty="0"/>
                  <a:t>strong bond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800" dirty="0">
                    <a:solidFill>
                      <a:srgbClr val="000099"/>
                    </a:solidFill>
                  </a:rPr>
                  <a:t>	weak bond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800" dirty="0">
                    <a:solidFill>
                      <a:srgbClr val="008000"/>
                    </a:solidFill>
                  </a:rPr>
                  <a:t>	strong angle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800" dirty="0">
                    <a:solidFill>
                      <a:srgbClr val="FF0000"/>
                    </a:solidFill>
                  </a:rPr>
                  <a:t>	weak angle	</a:t>
                </a:r>
              </a:p>
            </p:txBody>
          </p:sp>
          <p:cxnSp>
            <p:nvCxnSpPr>
              <p:cNvPr id="39" name="Straight Connector 32"/>
              <p:cNvCxnSpPr>
                <a:cxnSpLocks noChangeShapeType="1"/>
              </p:cNvCxnSpPr>
              <p:nvPr/>
            </p:nvCxnSpPr>
            <p:spPr bwMode="auto">
              <a:xfrm>
                <a:off x="6692900" y="5562600"/>
                <a:ext cx="711200" cy="158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0" name="Straight Connector 35"/>
              <p:cNvCxnSpPr>
                <a:cxnSpLocks noChangeShapeType="1"/>
              </p:cNvCxnSpPr>
              <p:nvPr/>
            </p:nvCxnSpPr>
            <p:spPr bwMode="auto">
              <a:xfrm>
                <a:off x="6680200" y="5219700"/>
                <a:ext cx="711200" cy="1588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1" name="Straight Connector 36"/>
              <p:cNvCxnSpPr>
                <a:cxnSpLocks noChangeShapeType="1"/>
              </p:cNvCxnSpPr>
              <p:nvPr/>
            </p:nvCxnSpPr>
            <p:spPr bwMode="auto">
              <a:xfrm>
                <a:off x="6680200" y="4876800"/>
                <a:ext cx="711200" cy="1588"/>
              </a:xfrm>
              <a:prstGeom prst="line">
                <a:avLst/>
              </a:prstGeom>
              <a:noFill/>
              <a:ln w="2540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2" name="Straight Connector 38"/>
              <p:cNvCxnSpPr>
                <a:cxnSpLocks noChangeShapeType="1"/>
              </p:cNvCxnSpPr>
              <p:nvPr/>
            </p:nvCxnSpPr>
            <p:spPr bwMode="auto">
              <a:xfrm>
                <a:off x="6680200" y="4521200"/>
                <a:ext cx="711200" cy="15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3" name="TextBox 39"/>
              <p:cNvSpPr txBox="1">
                <a:spLocks noChangeArrowheads="1"/>
              </p:cNvSpPr>
              <p:nvPr/>
            </p:nvSpPr>
            <p:spPr bwMode="auto">
              <a:xfrm>
                <a:off x="6286974" y="5631920"/>
                <a:ext cx="22987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dirty="0">
                    <a:latin typeface="Times New Roman" charset="0"/>
                  </a:rPr>
                  <a:t>    γ</a:t>
                </a:r>
                <a:r>
                  <a:rPr lang="en-US" baseline="-25000" dirty="0">
                    <a:latin typeface="Times New Roman" charset="0"/>
                  </a:rPr>
                  <a:t>1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sz="1800" dirty="0">
                    <a:latin typeface="Times New Roman" charset="0"/>
                  </a:rPr>
                  <a:t>&lt;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dirty="0">
                    <a:solidFill>
                      <a:srgbClr val="000099"/>
                    </a:solidFill>
                    <a:latin typeface="Times New Roman" charset="0"/>
                  </a:rPr>
                  <a:t>γ</a:t>
                </a:r>
                <a:r>
                  <a:rPr lang="en-US" baseline="-25000" dirty="0">
                    <a:solidFill>
                      <a:srgbClr val="000099"/>
                    </a:solidFill>
                    <a:latin typeface="Times New Roman" charset="0"/>
                  </a:rPr>
                  <a:t>2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sz="1800" dirty="0">
                    <a:latin typeface="Times New Roman" charset="0"/>
                  </a:rPr>
                  <a:t>&lt;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dirty="0">
                    <a:solidFill>
                      <a:srgbClr val="008000"/>
                    </a:solidFill>
                    <a:latin typeface="Times New Roman" charset="0"/>
                  </a:rPr>
                  <a:t>γ</a:t>
                </a:r>
                <a:r>
                  <a:rPr lang="en-US" baseline="-25000" dirty="0">
                    <a:solidFill>
                      <a:srgbClr val="008000"/>
                    </a:solidFill>
                    <a:latin typeface="Times New Roman" charset="0"/>
                  </a:rPr>
                  <a:t>3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sz="1800" dirty="0">
                    <a:latin typeface="Times New Roman" charset="0"/>
                  </a:rPr>
                  <a:t>&lt;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Times New Roman" charset="0"/>
                  </a:rPr>
                  <a:t>γ</a:t>
                </a:r>
                <a:r>
                  <a:rPr lang="en-US" baseline="-25000" dirty="0">
                    <a:solidFill>
                      <a:srgbClr val="FF0000"/>
                    </a:solidFill>
                    <a:latin typeface="Times New Roman" charset="0"/>
                  </a:rPr>
                  <a:t>4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sz="1800" dirty="0">
                    <a:latin typeface="Times New Roman" charset="0"/>
                  </a:rPr>
                  <a:t>  </a:t>
                </a:r>
                <a:r>
                  <a:rPr lang="en-US" dirty="0">
                    <a:latin typeface="Times New Roman" charset="0"/>
                  </a:rPr>
                  <a:t> </a:t>
                </a:r>
                <a:endParaRPr lang="en-US" dirty="0"/>
              </a:p>
            </p:txBody>
          </p:sp>
          <p:sp>
            <p:nvSpPr>
              <p:cNvPr id="44" name="TextBox 40"/>
              <p:cNvSpPr txBox="1">
                <a:spLocks noChangeArrowheads="1"/>
              </p:cNvSpPr>
              <p:nvPr/>
            </p:nvSpPr>
            <p:spPr bwMode="auto">
              <a:xfrm>
                <a:off x="6592715" y="6086423"/>
                <a:ext cx="170701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 dirty="0"/>
                  <a:t>rank order</a:t>
                </a: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6573212" y="2845496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rgbClr val="800000"/>
                  </a:solidFill>
                </a:rPr>
                <a:t>FED</a:t>
              </a:r>
              <a:endParaRPr lang="en-US" sz="3600" b="1" dirty="0">
                <a:solidFill>
                  <a:srgbClr val="800000"/>
                </a:solidFill>
              </a:endParaRPr>
            </a:p>
          </p:txBody>
        </p:sp>
      </p:grpSp>
      <p:sp>
        <p:nvSpPr>
          <p:cNvPr id="45" name="Rectangle 26"/>
          <p:cNvSpPr>
            <a:spLocks noChangeArrowheads="1"/>
          </p:cNvSpPr>
          <p:nvPr/>
        </p:nvSpPr>
        <p:spPr bwMode="auto">
          <a:xfrm>
            <a:off x="0" y="-1"/>
            <a:ext cx="9144000" cy="108175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Different </a:t>
            </a:r>
            <a:r>
              <a:rPr lang="en-US" sz="2400" b="1" dirty="0">
                <a:solidFill>
                  <a:srgbClr val="FFFFFF"/>
                </a:solidFill>
              </a:rPr>
              <a:t>T</a:t>
            </a:r>
            <a:r>
              <a:rPr lang="en-US" sz="2400" b="1" dirty="0" smtClean="0">
                <a:solidFill>
                  <a:srgbClr val="FFFFFF"/>
                </a:solidFill>
              </a:rPr>
              <a:t>opologies Differ in Energy and Entropy</a:t>
            </a:r>
            <a:endParaRPr lang="en-US" sz="2400" b="1" dirty="0">
              <a:solidFill>
                <a:srgbClr val="FFFFFF"/>
              </a:solidFill>
            </a:endParaRPr>
          </a:p>
          <a:p>
            <a:pPr algn="ctr">
              <a:spcBef>
                <a:spcPts val="400"/>
              </a:spcBef>
            </a:pPr>
            <a:r>
              <a:rPr lang="en-US" sz="2000" b="1" dirty="0">
                <a:solidFill>
                  <a:srgbClr val="FFFF00"/>
                </a:solidFill>
                <a:sym typeface="Symbol" charset="0"/>
              </a:rPr>
              <a:t>Network rigidity is regarded as an underlying mechanical interaction</a:t>
            </a:r>
            <a:endParaRPr 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431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Parallelogram 16"/>
          <p:cNvSpPr>
            <a:spLocks noChangeArrowheads="1"/>
          </p:cNvSpPr>
          <p:nvPr/>
        </p:nvSpPr>
        <p:spPr bwMode="auto">
          <a:xfrm rot="6626804" flipH="1">
            <a:off x="3249613" y="1938285"/>
            <a:ext cx="2535238" cy="1506537"/>
          </a:xfrm>
          <a:prstGeom prst="parallelogram">
            <a:avLst>
              <a:gd name="adj" fmla="val 59273"/>
            </a:avLst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58373" name="Straight Connector 45"/>
          <p:cNvCxnSpPr>
            <a:cxnSpLocks noChangeShapeType="1"/>
          </p:cNvCxnSpPr>
          <p:nvPr/>
        </p:nvCxnSpPr>
        <p:spPr bwMode="auto">
          <a:xfrm rot="10800000" flipV="1">
            <a:off x="3435350" y="1873250"/>
            <a:ext cx="2216150" cy="179705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74" name="Straight Connector 46"/>
          <p:cNvCxnSpPr>
            <a:cxnSpLocks noChangeShapeType="1"/>
          </p:cNvCxnSpPr>
          <p:nvPr/>
        </p:nvCxnSpPr>
        <p:spPr bwMode="auto">
          <a:xfrm rot="10800000" flipV="1">
            <a:off x="3397250" y="1835150"/>
            <a:ext cx="2216150" cy="179705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75" name="Straight Connector 48"/>
          <p:cNvCxnSpPr>
            <a:cxnSpLocks noChangeShapeType="1"/>
          </p:cNvCxnSpPr>
          <p:nvPr/>
        </p:nvCxnSpPr>
        <p:spPr bwMode="auto">
          <a:xfrm rot="16200000" flipH="1">
            <a:off x="3940175" y="2162175"/>
            <a:ext cx="1206500" cy="1136650"/>
          </a:xfrm>
          <a:prstGeom prst="line">
            <a:avLst/>
          </a:prstGeom>
          <a:noFill/>
          <a:ln w="31750">
            <a:solidFill>
              <a:srgbClr val="37851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76" name="Straight Connector 49"/>
          <p:cNvCxnSpPr>
            <a:cxnSpLocks noChangeShapeType="1"/>
          </p:cNvCxnSpPr>
          <p:nvPr/>
        </p:nvCxnSpPr>
        <p:spPr bwMode="auto">
          <a:xfrm rot="16200000" flipH="1">
            <a:off x="3895725" y="2206625"/>
            <a:ext cx="1206500" cy="1136650"/>
          </a:xfrm>
          <a:prstGeom prst="line">
            <a:avLst/>
          </a:prstGeom>
          <a:noFill/>
          <a:ln w="31750">
            <a:solidFill>
              <a:srgbClr val="37851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8377" name="Group 64"/>
          <p:cNvGrpSpPr>
            <a:grpSpLocks/>
          </p:cNvGrpSpPr>
          <p:nvPr/>
        </p:nvGrpSpPr>
        <p:grpSpPr bwMode="auto">
          <a:xfrm>
            <a:off x="690563" y="1236610"/>
            <a:ext cx="1938337" cy="3114675"/>
            <a:chOff x="715434" y="1485138"/>
            <a:chExt cx="1938866" cy="3115406"/>
          </a:xfrm>
        </p:grpSpPr>
        <p:sp>
          <p:nvSpPr>
            <p:cNvPr id="58414" name="Parallelogram 17"/>
            <p:cNvSpPr>
              <a:spLocks noChangeArrowheads="1"/>
            </p:cNvSpPr>
            <p:nvPr/>
          </p:nvSpPr>
          <p:spPr bwMode="auto">
            <a:xfrm rot="6626804" flipH="1">
              <a:off x="118401" y="2679266"/>
              <a:ext cx="3115406" cy="727150"/>
            </a:xfrm>
            <a:prstGeom prst="parallelogram">
              <a:avLst>
                <a:gd name="adj" fmla="val 204680"/>
              </a:avLst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415" name="Straight Connector 19"/>
            <p:cNvCxnSpPr>
              <a:cxnSpLocks noChangeShapeType="1"/>
            </p:cNvCxnSpPr>
            <p:nvPr/>
          </p:nvCxnSpPr>
          <p:spPr bwMode="auto">
            <a:xfrm>
              <a:off x="1350434" y="2904064"/>
              <a:ext cx="630766" cy="364069"/>
            </a:xfrm>
            <a:prstGeom prst="line">
              <a:avLst/>
            </a:prstGeom>
            <a:noFill/>
            <a:ln w="31750">
              <a:solidFill>
                <a:srgbClr val="37851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416" name="Straight Connector 34"/>
            <p:cNvCxnSpPr>
              <a:cxnSpLocks noChangeShapeType="1"/>
            </p:cNvCxnSpPr>
            <p:nvPr/>
          </p:nvCxnSpPr>
          <p:spPr bwMode="auto">
            <a:xfrm>
              <a:off x="1392766" y="2815163"/>
              <a:ext cx="630766" cy="364069"/>
            </a:xfrm>
            <a:prstGeom prst="line">
              <a:avLst/>
            </a:prstGeom>
            <a:noFill/>
            <a:ln w="31750">
              <a:solidFill>
                <a:srgbClr val="37851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417" name="Straight Connector 35"/>
            <p:cNvCxnSpPr>
              <a:cxnSpLocks noChangeShapeType="1"/>
            </p:cNvCxnSpPr>
            <p:nvPr/>
          </p:nvCxnSpPr>
          <p:spPr bwMode="auto">
            <a:xfrm>
              <a:off x="1363134" y="2853264"/>
              <a:ext cx="630766" cy="364069"/>
            </a:xfrm>
            <a:prstGeom prst="line">
              <a:avLst/>
            </a:prstGeom>
            <a:noFill/>
            <a:ln w="317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" name="Oval 37"/>
            <p:cNvSpPr/>
            <p:nvPr/>
          </p:nvSpPr>
          <p:spPr bwMode="auto">
            <a:xfrm>
              <a:off x="1884153" y="3115884"/>
              <a:ext cx="211195" cy="21118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419" name="Straight Connector 40"/>
            <p:cNvCxnSpPr>
              <a:cxnSpLocks noChangeShapeType="1"/>
            </p:cNvCxnSpPr>
            <p:nvPr/>
          </p:nvCxnSpPr>
          <p:spPr bwMode="auto">
            <a:xfrm rot="5400000">
              <a:off x="444500" y="2222500"/>
              <a:ext cx="2508250" cy="167005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420" name="Straight Connector 41"/>
            <p:cNvCxnSpPr>
              <a:cxnSpLocks noChangeShapeType="1"/>
            </p:cNvCxnSpPr>
            <p:nvPr/>
          </p:nvCxnSpPr>
          <p:spPr bwMode="auto">
            <a:xfrm rot="5400000">
              <a:off x="400050" y="2190750"/>
              <a:ext cx="2508250" cy="167005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" name="Oval 42"/>
            <p:cNvSpPr/>
            <p:nvPr/>
          </p:nvSpPr>
          <p:spPr bwMode="auto">
            <a:xfrm>
              <a:off x="1261683" y="2747497"/>
              <a:ext cx="211195" cy="21118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715434" y="4227394"/>
              <a:ext cx="211195" cy="21118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2443105" y="1635986"/>
              <a:ext cx="211195" cy="21118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Oval 38"/>
          <p:cNvSpPr/>
          <p:nvPr/>
        </p:nvSpPr>
        <p:spPr bwMode="auto">
          <a:xfrm>
            <a:off x="3300413" y="3554413"/>
            <a:ext cx="211137" cy="21113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3" name="Oval 52"/>
          <p:cNvSpPr/>
          <p:nvPr/>
        </p:nvSpPr>
        <p:spPr bwMode="auto">
          <a:xfrm>
            <a:off x="4983163" y="3236913"/>
            <a:ext cx="211137" cy="21113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4" name="Oval 53"/>
          <p:cNvSpPr/>
          <p:nvPr/>
        </p:nvSpPr>
        <p:spPr bwMode="auto">
          <a:xfrm>
            <a:off x="3859213" y="2049463"/>
            <a:ext cx="211137" cy="21113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" name="Oval 60"/>
          <p:cNvSpPr/>
          <p:nvPr/>
        </p:nvSpPr>
        <p:spPr bwMode="auto">
          <a:xfrm>
            <a:off x="5535613" y="1738313"/>
            <a:ext cx="211137" cy="21113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856413" y="1698573"/>
            <a:ext cx="1766887" cy="1792287"/>
            <a:chOff x="6856413" y="1757363"/>
            <a:chExt cx="1766887" cy="1792287"/>
          </a:xfrm>
        </p:grpSpPr>
        <p:sp>
          <p:nvSpPr>
            <p:cNvPr id="58371" name="Rectangle 3"/>
            <p:cNvSpPr>
              <a:spLocks noChangeArrowheads="1"/>
            </p:cNvSpPr>
            <p:nvPr/>
          </p:nvSpPr>
          <p:spPr bwMode="auto">
            <a:xfrm>
              <a:off x="6942138" y="1836738"/>
              <a:ext cx="1573212" cy="1625600"/>
            </a:xfrm>
            <a:prstGeom prst="rect">
              <a:avLst/>
            </a:prstGeom>
            <a:noFill/>
            <a:ln w="317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381" name="Straight Connector 55"/>
            <p:cNvCxnSpPr>
              <a:cxnSpLocks noChangeShapeType="1"/>
            </p:cNvCxnSpPr>
            <p:nvPr/>
          </p:nvCxnSpPr>
          <p:spPr bwMode="auto">
            <a:xfrm rot="16200000" flipH="1">
              <a:off x="6956425" y="1838325"/>
              <a:ext cx="1587500" cy="155575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382" name="Straight Connector 56"/>
            <p:cNvCxnSpPr>
              <a:cxnSpLocks noChangeShapeType="1"/>
            </p:cNvCxnSpPr>
            <p:nvPr/>
          </p:nvCxnSpPr>
          <p:spPr bwMode="auto">
            <a:xfrm rot="16200000" flipH="1">
              <a:off x="6924675" y="1882775"/>
              <a:ext cx="1587500" cy="155575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383" name="Straight Connector 57"/>
            <p:cNvCxnSpPr>
              <a:cxnSpLocks noChangeShapeType="1"/>
            </p:cNvCxnSpPr>
            <p:nvPr/>
          </p:nvCxnSpPr>
          <p:spPr bwMode="auto">
            <a:xfrm rot="5400000" flipH="1" flipV="1">
              <a:off x="6905625" y="1863725"/>
              <a:ext cx="1606550" cy="153670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384" name="Straight Connector 59"/>
            <p:cNvCxnSpPr>
              <a:cxnSpLocks noChangeShapeType="1"/>
            </p:cNvCxnSpPr>
            <p:nvPr/>
          </p:nvCxnSpPr>
          <p:spPr bwMode="auto">
            <a:xfrm rot="5400000" flipH="1" flipV="1">
              <a:off x="6943725" y="1901825"/>
              <a:ext cx="1606550" cy="153670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" name="Oval 51"/>
            <p:cNvSpPr/>
            <p:nvPr/>
          </p:nvSpPr>
          <p:spPr bwMode="auto">
            <a:xfrm>
              <a:off x="8386763" y="1757363"/>
              <a:ext cx="211137" cy="21113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6856413" y="3338513"/>
              <a:ext cx="211137" cy="21113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8412163" y="3332163"/>
              <a:ext cx="211137" cy="21113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6862763" y="1757363"/>
              <a:ext cx="211137" cy="21113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8390" name="TextBox 66"/>
          <p:cNvSpPr txBox="1">
            <a:spLocks noChangeArrowheads="1"/>
          </p:cNvSpPr>
          <p:nvPr/>
        </p:nvSpPr>
        <p:spPr bwMode="auto">
          <a:xfrm>
            <a:off x="3759200" y="1193800"/>
            <a:ext cx="1531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Framework 2</a:t>
            </a:r>
          </a:p>
        </p:txBody>
      </p:sp>
      <p:sp>
        <p:nvSpPr>
          <p:cNvPr id="58391" name="TextBox 67"/>
          <p:cNvSpPr txBox="1">
            <a:spLocks noChangeArrowheads="1"/>
          </p:cNvSpPr>
          <p:nvPr/>
        </p:nvSpPr>
        <p:spPr bwMode="auto">
          <a:xfrm>
            <a:off x="6985000" y="1193800"/>
            <a:ext cx="1531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Framework 3</a:t>
            </a:r>
          </a:p>
        </p:txBody>
      </p:sp>
      <p:sp>
        <p:nvSpPr>
          <p:cNvPr id="58392" name="TextBox 68"/>
          <p:cNvSpPr txBox="1">
            <a:spLocks noChangeArrowheads="1"/>
          </p:cNvSpPr>
          <p:nvPr/>
        </p:nvSpPr>
        <p:spPr bwMode="auto">
          <a:xfrm>
            <a:off x="6565900" y="4869820"/>
            <a:ext cx="2133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FF0000"/>
                </a:solidFill>
              </a:rPr>
              <a:t>Most Flexible</a:t>
            </a:r>
          </a:p>
        </p:txBody>
      </p:sp>
      <p:grpSp>
        <p:nvGrpSpPr>
          <p:cNvPr id="58393" name="Group 4"/>
          <p:cNvGrpSpPr>
            <a:grpSpLocks/>
          </p:cNvGrpSpPr>
          <p:nvPr/>
        </p:nvGrpSpPr>
        <p:grpSpPr bwMode="auto">
          <a:xfrm>
            <a:off x="457200" y="3835138"/>
            <a:ext cx="1741488" cy="915987"/>
            <a:chOff x="560" y="2353"/>
            <a:chExt cx="1097" cy="577"/>
          </a:xfrm>
        </p:grpSpPr>
        <p:grpSp>
          <p:nvGrpSpPr>
            <p:cNvPr id="58409" name="Group 5"/>
            <p:cNvGrpSpPr>
              <a:grpSpLocks/>
            </p:cNvGrpSpPr>
            <p:nvPr/>
          </p:nvGrpSpPr>
          <p:grpSpPr bwMode="auto">
            <a:xfrm>
              <a:off x="664" y="2520"/>
              <a:ext cx="936" cy="408"/>
              <a:chOff x="776" y="2480"/>
              <a:chExt cx="936" cy="408"/>
            </a:xfrm>
          </p:grpSpPr>
          <p:sp>
            <p:nvSpPr>
              <p:cNvPr id="58412" name="Line 6"/>
              <p:cNvSpPr>
                <a:spLocks noChangeShapeType="1"/>
              </p:cNvSpPr>
              <p:nvPr/>
            </p:nvSpPr>
            <p:spPr bwMode="auto">
              <a:xfrm flipH="1">
                <a:off x="776" y="2480"/>
                <a:ext cx="936" cy="4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13" name="AutoShape 7"/>
              <p:cNvSpPr>
                <a:spLocks noChangeArrowheads="1"/>
              </p:cNvSpPr>
              <p:nvPr/>
            </p:nvSpPr>
            <p:spPr bwMode="auto">
              <a:xfrm>
                <a:off x="1112" y="2672"/>
                <a:ext cx="352" cy="184"/>
              </a:xfrm>
              <a:prstGeom prst="triangle">
                <a:avLst>
                  <a:gd name="adj" fmla="val 50000"/>
                </a:avLst>
              </a:prstGeom>
              <a:solidFill>
                <a:srgbClr val="006600"/>
              </a:solidFill>
              <a:ln w="9525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8410" name="Text Box 8"/>
            <p:cNvSpPr txBox="1">
              <a:spLocks noChangeArrowheads="1"/>
            </p:cNvSpPr>
            <p:nvPr/>
          </p:nvSpPr>
          <p:spPr bwMode="auto">
            <a:xfrm>
              <a:off x="560" y="2680"/>
              <a:ext cx="2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b="1">
                  <a:solidFill>
                    <a:srgbClr val="000099"/>
                  </a:solidFill>
                </a:rPr>
                <a:t>H</a:t>
              </a:r>
            </a:p>
          </p:txBody>
        </p:sp>
        <p:sp>
          <p:nvSpPr>
            <p:cNvPr id="58411" name="Text Box 9"/>
            <p:cNvSpPr txBox="1">
              <a:spLocks noChangeArrowheads="1"/>
            </p:cNvSpPr>
            <p:nvPr/>
          </p:nvSpPr>
          <p:spPr bwMode="auto">
            <a:xfrm>
              <a:off x="1193" y="2353"/>
              <a:ext cx="46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b="1">
                  <a:solidFill>
                    <a:srgbClr val="000099"/>
                  </a:solidFill>
                </a:rPr>
                <a:t>-TS</a:t>
              </a:r>
            </a:p>
          </p:txBody>
        </p:sp>
      </p:grpSp>
      <p:grpSp>
        <p:nvGrpSpPr>
          <p:cNvPr id="58394" name="Group 10"/>
          <p:cNvGrpSpPr>
            <a:grpSpLocks/>
          </p:cNvGrpSpPr>
          <p:nvPr/>
        </p:nvGrpSpPr>
        <p:grpSpPr bwMode="auto">
          <a:xfrm>
            <a:off x="3570288" y="4012938"/>
            <a:ext cx="1905000" cy="673100"/>
            <a:chOff x="2289" y="2489"/>
            <a:chExt cx="1200" cy="424"/>
          </a:xfrm>
        </p:grpSpPr>
        <p:grpSp>
          <p:nvGrpSpPr>
            <p:cNvPr id="58404" name="Group 11"/>
            <p:cNvGrpSpPr>
              <a:grpSpLocks/>
            </p:cNvGrpSpPr>
            <p:nvPr/>
          </p:nvGrpSpPr>
          <p:grpSpPr bwMode="auto">
            <a:xfrm>
              <a:off x="2337" y="2713"/>
              <a:ext cx="1064" cy="200"/>
              <a:chOff x="1825" y="2705"/>
              <a:chExt cx="1064" cy="200"/>
            </a:xfrm>
          </p:grpSpPr>
          <p:sp>
            <p:nvSpPr>
              <p:cNvPr id="58407" name="Line 12"/>
              <p:cNvSpPr>
                <a:spLocks noChangeShapeType="1"/>
              </p:cNvSpPr>
              <p:nvPr/>
            </p:nvSpPr>
            <p:spPr bwMode="auto">
              <a:xfrm flipH="1">
                <a:off x="1825" y="2705"/>
                <a:ext cx="10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08" name="AutoShape 13"/>
              <p:cNvSpPr>
                <a:spLocks noChangeArrowheads="1"/>
              </p:cNvSpPr>
              <p:nvPr/>
            </p:nvSpPr>
            <p:spPr bwMode="auto">
              <a:xfrm>
                <a:off x="2161" y="2721"/>
                <a:ext cx="352" cy="184"/>
              </a:xfrm>
              <a:prstGeom prst="triangle">
                <a:avLst>
                  <a:gd name="adj" fmla="val 50000"/>
                </a:avLst>
              </a:prstGeom>
              <a:solidFill>
                <a:srgbClr val="006600"/>
              </a:solidFill>
              <a:ln w="9525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8405" name="Text Box 14"/>
            <p:cNvSpPr txBox="1">
              <a:spLocks noChangeArrowheads="1"/>
            </p:cNvSpPr>
            <p:nvPr/>
          </p:nvSpPr>
          <p:spPr bwMode="auto">
            <a:xfrm>
              <a:off x="2289" y="2489"/>
              <a:ext cx="2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b="1">
                  <a:solidFill>
                    <a:srgbClr val="CC0099"/>
                  </a:solidFill>
                </a:rPr>
                <a:t>H</a:t>
              </a:r>
            </a:p>
          </p:txBody>
        </p:sp>
        <p:sp>
          <p:nvSpPr>
            <p:cNvPr id="58406" name="Text Box 15"/>
            <p:cNvSpPr txBox="1">
              <a:spLocks noChangeArrowheads="1"/>
            </p:cNvSpPr>
            <p:nvPr/>
          </p:nvSpPr>
          <p:spPr bwMode="auto">
            <a:xfrm>
              <a:off x="3089" y="2489"/>
              <a:ext cx="4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b="1">
                  <a:solidFill>
                    <a:srgbClr val="FF33CC"/>
                  </a:solidFill>
                </a:rPr>
                <a:t>-</a:t>
              </a:r>
              <a:r>
                <a:rPr lang="en-US" sz="2000" b="1">
                  <a:solidFill>
                    <a:srgbClr val="CC0099"/>
                  </a:solidFill>
                </a:rPr>
                <a:t>TS</a:t>
              </a:r>
            </a:p>
          </p:txBody>
        </p:sp>
      </p:grpSp>
      <p:grpSp>
        <p:nvGrpSpPr>
          <p:cNvPr id="58395" name="Group 17"/>
          <p:cNvGrpSpPr>
            <a:grpSpLocks/>
          </p:cNvGrpSpPr>
          <p:nvPr/>
        </p:nvGrpSpPr>
        <p:grpSpPr bwMode="auto">
          <a:xfrm>
            <a:off x="6910388" y="3735125"/>
            <a:ext cx="1830387" cy="963613"/>
            <a:chOff x="4129" y="2114"/>
            <a:chExt cx="1153" cy="607"/>
          </a:xfrm>
        </p:grpSpPr>
        <p:grpSp>
          <p:nvGrpSpPr>
            <p:cNvPr id="58399" name="Group 18"/>
            <p:cNvGrpSpPr>
              <a:grpSpLocks/>
            </p:cNvGrpSpPr>
            <p:nvPr/>
          </p:nvGrpSpPr>
          <p:grpSpPr bwMode="auto">
            <a:xfrm>
              <a:off x="4129" y="2313"/>
              <a:ext cx="936" cy="408"/>
              <a:chOff x="2833" y="2849"/>
              <a:chExt cx="936" cy="408"/>
            </a:xfrm>
          </p:grpSpPr>
          <p:sp>
            <p:nvSpPr>
              <p:cNvPr id="58402" name="Line 19"/>
              <p:cNvSpPr>
                <a:spLocks noChangeShapeType="1"/>
              </p:cNvSpPr>
              <p:nvPr/>
            </p:nvSpPr>
            <p:spPr bwMode="auto">
              <a:xfrm>
                <a:off x="2833" y="2849"/>
                <a:ext cx="936" cy="4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03" name="AutoShape 20"/>
              <p:cNvSpPr>
                <a:spLocks noChangeArrowheads="1"/>
              </p:cNvSpPr>
              <p:nvPr/>
            </p:nvSpPr>
            <p:spPr bwMode="auto">
              <a:xfrm>
                <a:off x="3105" y="3057"/>
                <a:ext cx="352" cy="184"/>
              </a:xfrm>
              <a:prstGeom prst="triangle">
                <a:avLst>
                  <a:gd name="adj" fmla="val 50000"/>
                </a:avLst>
              </a:prstGeom>
              <a:solidFill>
                <a:srgbClr val="006600"/>
              </a:solidFill>
              <a:ln w="9525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8400" name="Text Box 21"/>
            <p:cNvSpPr txBox="1">
              <a:spLocks noChangeArrowheads="1"/>
            </p:cNvSpPr>
            <p:nvPr/>
          </p:nvSpPr>
          <p:spPr bwMode="auto">
            <a:xfrm>
              <a:off x="4834" y="2426"/>
              <a:ext cx="4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b="1">
                  <a:solidFill>
                    <a:srgbClr val="CC0000"/>
                  </a:solidFill>
                </a:rPr>
                <a:t>-TS</a:t>
              </a:r>
            </a:p>
          </p:txBody>
        </p:sp>
        <p:sp>
          <p:nvSpPr>
            <p:cNvPr id="58401" name="Text Box 22"/>
            <p:cNvSpPr txBox="1">
              <a:spLocks noChangeArrowheads="1"/>
            </p:cNvSpPr>
            <p:nvPr/>
          </p:nvSpPr>
          <p:spPr bwMode="auto">
            <a:xfrm>
              <a:off x="4146" y="2114"/>
              <a:ext cx="2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b="1">
                  <a:solidFill>
                    <a:srgbClr val="CC0000"/>
                  </a:solidFill>
                </a:rPr>
                <a:t>H</a:t>
              </a:r>
            </a:p>
          </p:txBody>
        </p:sp>
      </p:grpSp>
      <p:sp>
        <p:nvSpPr>
          <p:cNvPr id="58396" name="TextBox 83"/>
          <p:cNvSpPr txBox="1">
            <a:spLocks noChangeArrowheads="1"/>
          </p:cNvSpPr>
          <p:nvPr/>
        </p:nvSpPr>
        <p:spPr bwMode="auto">
          <a:xfrm>
            <a:off x="622300" y="1193800"/>
            <a:ext cx="1531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Framework 1</a:t>
            </a:r>
          </a:p>
        </p:txBody>
      </p:sp>
      <p:sp>
        <p:nvSpPr>
          <p:cNvPr id="58397" name="TextBox 86"/>
          <p:cNvSpPr txBox="1">
            <a:spLocks noChangeArrowheads="1"/>
          </p:cNvSpPr>
          <p:nvPr/>
        </p:nvSpPr>
        <p:spPr bwMode="auto">
          <a:xfrm>
            <a:off x="3594100" y="4882520"/>
            <a:ext cx="20145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FF00FF"/>
                </a:solidFill>
              </a:rPr>
              <a:t>Intermediate</a:t>
            </a:r>
          </a:p>
        </p:txBody>
      </p:sp>
      <p:sp>
        <p:nvSpPr>
          <p:cNvPr id="58398" name="TextBox 87"/>
          <p:cNvSpPr txBox="1">
            <a:spLocks noChangeArrowheads="1"/>
          </p:cNvSpPr>
          <p:nvPr/>
        </p:nvSpPr>
        <p:spPr bwMode="auto">
          <a:xfrm>
            <a:off x="546100" y="4857120"/>
            <a:ext cx="17573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99"/>
                </a:solidFill>
              </a:rPr>
              <a:t>Most Rigid </a:t>
            </a:r>
          </a:p>
        </p:txBody>
      </p:sp>
      <p:sp>
        <p:nvSpPr>
          <p:cNvPr id="56" name="Rectangle 26"/>
          <p:cNvSpPr>
            <a:spLocks noChangeArrowheads="1"/>
          </p:cNvSpPr>
          <p:nvPr/>
        </p:nvSpPr>
        <p:spPr bwMode="auto">
          <a:xfrm>
            <a:off x="0" y="-1"/>
            <a:ext cx="9144000" cy="108175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Different </a:t>
            </a:r>
            <a:r>
              <a:rPr lang="en-US" sz="2400" b="1" dirty="0">
                <a:solidFill>
                  <a:srgbClr val="FFFFFF"/>
                </a:solidFill>
              </a:rPr>
              <a:t>T</a:t>
            </a:r>
            <a:r>
              <a:rPr lang="en-US" sz="2400" b="1" dirty="0" smtClean="0">
                <a:solidFill>
                  <a:srgbClr val="FFFFFF"/>
                </a:solidFill>
              </a:rPr>
              <a:t>opologies Differ in Energy and Entropy</a:t>
            </a:r>
            <a:endParaRPr lang="en-US" sz="2400" b="1" dirty="0">
              <a:solidFill>
                <a:srgbClr val="FFFFFF"/>
              </a:solidFill>
            </a:endParaRPr>
          </a:p>
          <a:p>
            <a:pPr algn="ctr">
              <a:spcBef>
                <a:spcPts val="400"/>
              </a:spcBef>
            </a:pPr>
            <a:r>
              <a:rPr lang="en-US" sz="2000" b="1" dirty="0" smtClean="0">
                <a:solidFill>
                  <a:srgbClr val="FFFF00"/>
                </a:solidFill>
                <a:sym typeface="Symbol" charset="0"/>
              </a:rPr>
              <a:t>Completeness </a:t>
            </a:r>
            <a:r>
              <a:rPr lang="en-US" sz="2000" b="1" dirty="0" smtClean="0">
                <a:solidFill>
                  <a:srgbClr val="FFFF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b="1" dirty="0">
                <a:solidFill>
                  <a:srgbClr val="FFFF00"/>
                </a:solidFill>
                <a:sym typeface="Symbol" charset="0"/>
              </a:rPr>
              <a:t> A</a:t>
            </a:r>
            <a:r>
              <a:rPr lang="en-US" sz="2000" b="1" dirty="0" smtClean="0">
                <a:solidFill>
                  <a:srgbClr val="FFFF00"/>
                </a:solidFill>
                <a:sym typeface="Symbol" charset="0"/>
              </a:rPr>
              <a:t>ll mechanical frameworks are 100% rigid.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7490" y="5549904"/>
            <a:ext cx="86662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Remark:</a:t>
            </a:r>
            <a:r>
              <a:rPr lang="en-US" sz="2000" dirty="0" smtClean="0"/>
              <a:t> For each interaction, the assigned entropic contribution quantifies the </a:t>
            </a:r>
            <a:r>
              <a:rPr lang="en-US" sz="2000" dirty="0"/>
              <a:t>independent </a:t>
            </a:r>
            <a:r>
              <a:rPr lang="en-US" sz="2000" dirty="0" smtClean="0"/>
              <a:t>wiggling of atoms as their movements collectively allow the entire protein to explore conformational space at constant energy.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76297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Box 3"/>
          <p:cNvSpPr txBox="1">
            <a:spLocks noChangeArrowheads="1"/>
          </p:cNvSpPr>
          <p:nvPr/>
        </p:nvSpPr>
        <p:spPr bwMode="auto">
          <a:xfrm>
            <a:off x="626860" y="1231900"/>
            <a:ext cx="2390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Interaction list:</a:t>
            </a:r>
          </a:p>
        </p:txBody>
      </p:sp>
      <p:sp>
        <p:nvSpPr>
          <p:cNvPr id="59395" name="Rectangle 26"/>
          <p:cNvSpPr>
            <a:spLocks noChangeArrowheads="1"/>
          </p:cNvSpPr>
          <p:nvPr/>
        </p:nvSpPr>
        <p:spPr bwMode="auto">
          <a:xfrm>
            <a:off x="0" y="-1"/>
            <a:ext cx="9144000" cy="109351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A Simple FED to Model </a:t>
            </a:r>
            <a:r>
              <a:rPr lang="en-US" sz="2400" b="1" dirty="0" err="1" smtClean="0">
                <a:solidFill>
                  <a:srgbClr val="FFFFFF"/>
                </a:solidFill>
              </a:rPr>
              <a:t>Intramolecular</a:t>
            </a:r>
            <a:r>
              <a:rPr lang="en-US" sz="2400" b="1" dirty="0" smtClean="0">
                <a:solidFill>
                  <a:srgbClr val="FFFFFF"/>
                </a:solidFill>
              </a:rPr>
              <a:t> Interactions</a:t>
            </a:r>
            <a:endParaRPr lang="en-US" sz="2400" b="1" dirty="0">
              <a:solidFill>
                <a:srgbClr val="FFFFFF"/>
              </a:solidFill>
            </a:endParaRPr>
          </a:p>
          <a:p>
            <a:pPr algn="ctr">
              <a:spcBef>
                <a:spcPts val="400"/>
              </a:spcBef>
            </a:pPr>
            <a:r>
              <a:rPr lang="en-US" sz="2000" b="1" dirty="0">
                <a:solidFill>
                  <a:srgbClr val="FFFF00"/>
                </a:solidFill>
                <a:sym typeface="Symbol" charset="0"/>
              </a:rPr>
              <a:t>Modeling complex multi-particle interactions with multiple bars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59413" name="TextBox 2"/>
          <p:cNvSpPr txBox="1">
            <a:spLocks noChangeArrowheads="1"/>
          </p:cNvSpPr>
          <p:nvPr/>
        </p:nvSpPr>
        <p:spPr bwMode="auto">
          <a:xfrm>
            <a:off x="625273" y="1796600"/>
            <a:ext cx="407542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 dirty="0"/>
              <a:t>COVALENT BOND </a:t>
            </a:r>
            <a:endParaRPr lang="en-US" sz="1800" b="1" dirty="0">
              <a:latin typeface="Wingdings" charset="0"/>
              <a:cs typeface="Wingdings" charset="0"/>
            </a:endParaRPr>
          </a:p>
          <a:p>
            <a:r>
              <a:rPr lang="en-US" sz="2000" b="1" dirty="0" smtClean="0"/>
              <a:t>5 </a:t>
            </a:r>
            <a:r>
              <a:rPr lang="en-US" sz="2000" b="1" dirty="0"/>
              <a:t>constraints each with </a:t>
            </a:r>
            <a:r>
              <a:rPr lang="en-US" dirty="0">
                <a:latin typeface="Times New Roman" charset="0"/>
              </a:rPr>
              <a:t>(ε</a:t>
            </a:r>
            <a:r>
              <a:rPr lang="en-US" baseline="-25000" dirty="0">
                <a:latin typeface="Times New Roman" charset="0"/>
              </a:rPr>
              <a:t>1</a:t>
            </a:r>
            <a:r>
              <a:rPr lang="en-US" dirty="0" smtClean="0">
                <a:latin typeface="Times New Roman" charset="0"/>
              </a:rPr>
              <a:t>, 5γ</a:t>
            </a:r>
            <a:r>
              <a:rPr lang="en-US" baseline="-25000" dirty="0" smtClean="0">
                <a:latin typeface="Times New Roman" charset="0"/>
              </a:rPr>
              <a:t>1</a:t>
            </a:r>
            <a:r>
              <a:rPr lang="en-US" dirty="0">
                <a:latin typeface="Times New Roman" charset="0"/>
              </a:rPr>
              <a:t>)</a:t>
            </a:r>
            <a:r>
              <a:rPr lang="en-US" sz="1800" b="1" dirty="0"/>
              <a:t>  </a:t>
            </a:r>
            <a:endParaRPr lang="en-US" sz="1800" dirty="0"/>
          </a:p>
          <a:p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4641931" y="1943126"/>
            <a:ext cx="979260" cy="812800"/>
            <a:chOff x="6569657" y="1625600"/>
            <a:chExt cx="979260" cy="812800"/>
          </a:xfrm>
        </p:grpSpPr>
        <p:cxnSp>
          <p:nvCxnSpPr>
            <p:cNvPr id="59414" name="Straight Connector 31"/>
            <p:cNvCxnSpPr>
              <a:cxnSpLocks noChangeShapeType="1"/>
            </p:cNvCxnSpPr>
            <p:nvPr/>
          </p:nvCxnSpPr>
          <p:spPr bwMode="auto">
            <a:xfrm>
              <a:off x="6837717" y="1740261"/>
              <a:ext cx="711200" cy="1589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15" name="Straight Connector 31"/>
            <p:cNvCxnSpPr>
              <a:cxnSpLocks noChangeShapeType="1"/>
            </p:cNvCxnSpPr>
            <p:nvPr/>
          </p:nvCxnSpPr>
          <p:spPr bwMode="auto">
            <a:xfrm>
              <a:off x="6837717" y="2337161"/>
              <a:ext cx="711200" cy="1589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16" name="Straight Connector 31"/>
            <p:cNvCxnSpPr>
              <a:cxnSpLocks noChangeShapeType="1"/>
            </p:cNvCxnSpPr>
            <p:nvPr/>
          </p:nvCxnSpPr>
          <p:spPr bwMode="auto">
            <a:xfrm>
              <a:off x="6837717" y="1892661"/>
              <a:ext cx="711200" cy="1589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17" name="Straight Connector 31"/>
            <p:cNvCxnSpPr>
              <a:cxnSpLocks noChangeShapeType="1"/>
            </p:cNvCxnSpPr>
            <p:nvPr/>
          </p:nvCxnSpPr>
          <p:spPr bwMode="auto">
            <a:xfrm>
              <a:off x="6837717" y="2045061"/>
              <a:ext cx="711200" cy="1589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18" name="Straight Connector 31"/>
            <p:cNvCxnSpPr>
              <a:cxnSpLocks noChangeShapeType="1"/>
            </p:cNvCxnSpPr>
            <p:nvPr/>
          </p:nvCxnSpPr>
          <p:spPr bwMode="auto">
            <a:xfrm>
              <a:off x="6837717" y="2197461"/>
              <a:ext cx="711200" cy="1589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9419" name="Left Brace 33"/>
            <p:cNvSpPr>
              <a:spLocks/>
            </p:cNvSpPr>
            <p:nvPr/>
          </p:nvSpPr>
          <p:spPr bwMode="auto">
            <a:xfrm>
              <a:off x="6569657" y="1625600"/>
              <a:ext cx="304800" cy="8128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11" name="TextBox 2"/>
          <p:cNvSpPr txBox="1">
            <a:spLocks noChangeArrowheads="1"/>
          </p:cNvSpPr>
          <p:nvPr/>
        </p:nvSpPr>
        <p:spPr bwMode="auto">
          <a:xfrm>
            <a:off x="625273" y="2781300"/>
            <a:ext cx="41210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 dirty="0">
                <a:solidFill>
                  <a:srgbClr val="000099"/>
                </a:solidFill>
              </a:rPr>
              <a:t>HYDROGEN BOND </a:t>
            </a:r>
            <a:endParaRPr lang="en-US" sz="1800" b="1" dirty="0">
              <a:latin typeface="Wingdings" charset="0"/>
              <a:cs typeface="Wingdings" charset="0"/>
            </a:endParaRPr>
          </a:p>
          <a:p>
            <a:r>
              <a:rPr lang="en-US" sz="2000" b="1" dirty="0" smtClean="0"/>
              <a:t>3 </a:t>
            </a:r>
            <a:r>
              <a:rPr lang="en-US" sz="2000" b="1" dirty="0"/>
              <a:t>constraints each with </a:t>
            </a:r>
            <a:r>
              <a:rPr lang="en-US" sz="2000" b="1" baseline="30000" dirty="0" smtClean="0"/>
              <a:t> </a:t>
            </a:r>
            <a:r>
              <a:rPr lang="en-US" dirty="0" smtClean="0">
                <a:solidFill>
                  <a:srgbClr val="000099"/>
                </a:solidFill>
                <a:latin typeface="Times New Roman" charset="0"/>
              </a:rPr>
              <a:t>(ε</a:t>
            </a:r>
            <a:r>
              <a:rPr lang="en-US" baseline="-25000" dirty="0" smtClean="0">
                <a:solidFill>
                  <a:srgbClr val="000099"/>
                </a:solidFill>
                <a:latin typeface="Times New Roman" charset="0"/>
              </a:rPr>
              <a:t>2</a:t>
            </a:r>
            <a:r>
              <a:rPr lang="en-US" dirty="0" smtClean="0">
                <a:solidFill>
                  <a:srgbClr val="000099"/>
                </a:solidFill>
                <a:latin typeface="Times New Roman" charset="0"/>
              </a:rPr>
              <a:t>,</a:t>
            </a:r>
            <a:r>
              <a:rPr lang="en-US" baseline="30000" dirty="0" smtClean="0">
                <a:solidFill>
                  <a:srgbClr val="000099"/>
                </a:solidFill>
                <a:latin typeface="Times New Roman" charset="0"/>
              </a:rPr>
              <a:t> </a:t>
            </a:r>
            <a:r>
              <a:rPr lang="en-US" dirty="0" smtClean="0">
                <a:solidFill>
                  <a:srgbClr val="000099"/>
                </a:solidFill>
                <a:latin typeface="Times New Roman" charset="0"/>
              </a:rPr>
              <a:t>3γ</a:t>
            </a:r>
            <a:r>
              <a:rPr lang="en-US" baseline="-25000" dirty="0" smtClean="0">
                <a:solidFill>
                  <a:srgbClr val="000099"/>
                </a:solidFill>
                <a:latin typeface="Times New Roman" charset="0"/>
              </a:rPr>
              <a:t>2</a:t>
            </a:r>
            <a:r>
              <a:rPr lang="en-US" dirty="0">
                <a:latin typeface="Times New Roman" charset="0"/>
              </a:rPr>
              <a:t>)</a:t>
            </a:r>
            <a:r>
              <a:rPr lang="en-US" sz="1800" b="1" dirty="0"/>
              <a:t>  </a:t>
            </a:r>
            <a:endParaRPr lang="en-US" sz="1800" dirty="0"/>
          </a:p>
          <a:p>
            <a:endParaRPr lang="en-US" sz="1800" dirty="0"/>
          </a:p>
        </p:txBody>
      </p:sp>
      <p:grpSp>
        <p:nvGrpSpPr>
          <p:cNvPr id="5" name="Group 4"/>
          <p:cNvGrpSpPr/>
          <p:nvPr/>
        </p:nvGrpSpPr>
        <p:grpSpPr>
          <a:xfrm>
            <a:off x="4659336" y="3095881"/>
            <a:ext cx="967082" cy="498970"/>
            <a:chOff x="6587062" y="2846396"/>
            <a:chExt cx="967082" cy="498970"/>
          </a:xfrm>
        </p:grpSpPr>
        <p:cxnSp>
          <p:nvCxnSpPr>
            <p:cNvPr id="59408" name="Straight Connector 31"/>
            <p:cNvCxnSpPr>
              <a:cxnSpLocks noChangeShapeType="1"/>
            </p:cNvCxnSpPr>
            <p:nvPr/>
          </p:nvCxnSpPr>
          <p:spPr bwMode="auto">
            <a:xfrm>
              <a:off x="6842944" y="2934061"/>
              <a:ext cx="711200" cy="1589"/>
            </a:xfrm>
            <a:prstGeom prst="line">
              <a:avLst/>
            </a:prstGeom>
            <a:noFill/>
            <a:ln w="444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09" name="Straight Connector 31"/>
            <p:cNvCxnSpPr>
              <a:cxnSpLocks noChangeShapeType="1"/>
            </p:cNvCxnSpPr>
            <p:nvPr/>
          </p:nvCxnSpPr>
          <p:spPr bwMode="auto">
            <a:xfrm>
              <a:off x="6842944" y="3238861"/>
              <a:ext cx="711200" cy="1589"/>
            </a:xfrm>
            <a:prstGeom prst="line">
              <a:avLst/>
            </a:prstGeom>
            <a:noFill/>
            <a:ln w="444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9410" name="Left Brace 24"/>
            <p:cNvSpPr>
              <a:spLocks/>
            </p:cNvSpPr>
            <p:nvPr/>
          </p:nvSpPr>
          <p:spPr bwMode="auto">
            <a:xfrm>
              <a:off x="6587062" y="2846396"/>
              <a:ext cx="304800" cy="498970"/>
            </a:xfrm>
            <a:prstGeom prst="leftBrace">
              <a:avLst>
                <a:gd name="adj1" fmla="val 14883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9412" name="Straight Connector 31"/>
            <p:cNvCxnSpPr>
              <a:cxnSpLocks noChangeShapeType="1"/>
            </p:cNvCxnSpPr>
            <p:nvPr/>
          </p:nvCxnSpPr>
          <p:spPr bwMode="auto">
            <a:xfrm>
              <a:off x="6842944" y="3086461"/>
              <a:ext cx="711200" cy="1589"/>
            </a:xfrm>
            <a:prstGeom prst="line">
              <a:avLst/>
            </a:prstGeom>
            <a:noFill/>
            <a:ln w="444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44"/>
          <p:cNvGrpSpPr>
            <a:grpSpLocks/>
          </p:cNvGrpSpPr>
          <p:nvPr/>
        </p:nvGrpSpPr>
        <p:grpSpPr bwMode="auto">
          <a:xfrm>
            <a:off x="613933" y="3775980"/>
            <a:ext cx="6999287" cy="2559374"/>
            <a:chOff x="239713" y="3775980"/>
            <a:chExt cx="6999287" cy="2559374"/>
          </a:xfrm>
        </p:grpSpPr>
        <p:grpSp>
          <p:nvGrpSpPr>
            <p:cNvPr id="59399" name="Group 43"/>
            <p:cNvGrpSpPr>
              <a:grpSpLocks/>
            </p:cNvGrpSpPr>
            <p:nvPr/>
          </p:nvGrpSpPr>
          <p:grpSpPr bwMode="auto">
            <a:xfrm>
              <a:off x="1549400" y="5689023"/>
              <a:ext cx="5689600" cy="646331"/>
              <a:chOff x="736600" y="5780443"/>
              <a:chExt cx="5689600" cy="646331"/>
            </a:xfrm>
          </p:grpSpPr>
          <p:sp>
            <p:nvSpPr>
              <p:cNvPr id="59404" name="TextBox 32"/>
              <p:cNvSpPr txBox="1">
                <a:spLocks noChangeArrowheads="1"/>
              </p:cNvSpPr>
              <p:nvPr/>
            </p:nvSpPr>
            <p:spPr bwMode="auto">
              <a:xfrm>
                <a:off x="3314700" y="5780443"/>
                <a:ext cx="311150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dirty="0">
                    <a:latin typeface="Times New Roman" charset="0"/>
                  </a:rPr>
                  <a:t>    </a:t>
                </a:r>
                <a:r>
                  <a:rPr lang="en-US" sz="3600" dirty="0">
                    <a:latin typeface="Times New Roman" charset="0"/>
                  </a:rPr>
                  <a:t>γ</a:t>
                </a:r>
                <a:r>
                  <a:rPr lang="en-US" sz="3600" baseline="-25000" dirty="0">
                    <a:latin typeface="Times New Roman" charset="0"/>
                  </a:rPr>
                  <a:t>1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b="1" dirty="0">
                    <a:latin typeface="Times New Roman" charset="0"/>
                  </a:rPr>
                  <a:t>&lt;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sz="3600" dirty="0">
                    <a:solidFill>
                      <a:srgbClr val="000099"/>
                    </a:solidFill>
                    <a:latin typeface="Times New Roman" charset="0"/>
                  </a:rPr>
                  <a:t>γ</a:t>
                </a:r>
                <a:r>
                  <a:rPr lang="en-US" sz="3600" baseline="-25000" dirty="0">
                    <a:solidFill>
                      <a:srgbClr val="000099"/>
                    </a:solidFill>
                    <a:latin typeface="Times New Roman" charset="0"/>
                  </a:rPr>
                  <a:t>2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b="1" dirty="0">
                    <a:latin typeface="Times New Roman" charset="0"/>
                  </a:rPr>
                  <a:t>&lt;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sz="3600" dirty="0">
                    <a:solidFill>
                      <a:srgbClr val="008000"/>
                    </a:solidFill>
                    <a:latin typeface="Times New Roman" charset="0"/>
                  </a:rPr>
                  <a:t>γ</a:t>
                </a:r>
                <a:r>
                  <a:rPr lang="en-US" sz="3600" baseline="-25000" dirty="0">
                    <a:solidFill>
                      <a:srgbClr val="008000"/>
                    </a:solidFill>
                    <a:latin typeface="Times New Roman" charset="0"/>
                  </a:rPr>
                  <a:t>3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b="1" dirty="0">
                    <a:latin typeface="Times New Roman" charset="0"/>
                  </a:rPr>
                  <a:t>&lt;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sz="3600" dirty="0">
                    <a:solidFill>
                      <a:srgbClr val="FF0000"/>
                    </a:solidFill>
                    <a:latin typeface="Times New Roman" charset="0"/>
                  </a:rPr>
                  <a:t>γ</a:t>
                </a:r>
                <a:r>
                  <a:rPr lang="en-US" sz="3600" baseline="-25000" dirty="0">
                    <a:solidFill>
                      <a:srgbClr val="FF0000"/>
                    </a:solidFill>
                    <a:latin typeface="Times New Roman" charset="0"/>
                  </a:rPr>
                  <a:t>4</a:t>
                </a:r>
                <a:r>
                  <a:rPr lang="en-US" dirty="0">
                    <a:latin typeface="Times New Roman" charset="0"/>
                  </a:rPr>
                  <a:t> </a:t>
                </a:r>
                <a:r>
                  <a:rPr lang="en-US" sz="1800" dirty="0">
                    <a:latin typeface="Times New Roman" charset="0"/>
                  </a:rPr>
                  <a:t>  </a:t>
                </a:r>
                <a:r>
                  <a:rPr lang="en-US" dirty="0">
                    <a:latin typeface="Times New Roman" charset="0"/>
                  </a:rPr>
                  <a:t> </a:t>
                </a:r>
                <a:endParaRPr lang="en-US" dirty="0"/>
              </a:p>
            </p:txBody>
          </p:sp>
          <p:sp>
            <p:nvSpPr>
              <p:cNvPr id="59405" name="TextBox 33"/>
              <p:cNvSpPr txBox="1">
                <a:spLocks noChangeArrowheads="1"/>
              </p:cNvSpPr>
              <p:nvPr/>
            </p:nvSpPr>
            <p:spPr bwMode="auto">
              <a:xfrm>
                <a:off x="736600" y="5890080"/>
                <a:ext cx="273797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2800" b="1" dirty="0"/>
                  <a:t>RANK ORDER: </a:t>
                </a:r>
              </a:p>
            </p:txBody>
          </p:sp>
        </p:grpSp>
        <p:sp>
          <p:nvSpPr>
            <p:cNvPr id="59400" name="TextBox 2"/>
            <p:cNvSpPr txBox="1">
              <a:spLocks noChangeArrowheads="1"/>
            </p:cNvSpPr>
            <p:nvPr/>
          </p:nvSpPr>
          <p:spPr bwMode="auto">
            <a:xfrm>
              <a:off x="239713" y="4749340"/>
              <a:ext cx="440001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 dirty="0">
                  <a:solidFill>
                    <a:srgbClr val="FF0000"/>
                  </a:solidFill>
                </a:rPr>
                <a:t>DISORDERED TORSION ANGLE </a:t>
              </a:r>
              <a:endParaRPr lang="en-US" sz="1800" b="1" dirty="0">
                <a:latin typeface="Wingdings" charset="0"/>
                <a:cs typeface="Wingdings" charset="0"/>
              </a:endParaRPr>
            </a:p>
            <a:p>
              <a:r>
                <a:rPr lang="en-US" sz="2000" b="1" dirty="0" smtClean="0"/>
                <a:t>                </a:t>
              </a:r>
              <a:r>
                <a:rPr lang="en-US" sz="2000" b="1" baseline="-25000" dirty="0" smtClean="0"/>
                <a:t>   </a:t>
              </a:r>
              <a:r>
                <a:rPr lang="en-US" sz="2000" b="1" dirty="0" smtClean="0"/>
                <a:t>1 </a:t>
              </a:r>
              <a:r>
                <a:rPr lang="en-US" sz="2000" b="1" dirty="0"/>
                <a:t>constraint with </a:t>
              </a:r>
              <a:r>
                <a:rPr lang="en-US" dirty="0">
                  <a:solidFill>
                    <a:srgbClr val="FF0000"/>
                  </a:solidFill>
                  <a:latin typeface="Times New Roman" charset="0"/>
                </a:rPr>
                <a:t>(</a:t>
              </a:r>
              <a:r>
                <a:rPr lang="en-US" dirty="0" smtClean="0">
                  <a:solidFill>
                    <a:srgbClr val="FF0000"/>
                  </a:solidFill>
                  <a:latin typeface="Times New Roman" charset="0"/>
                </a:rPr>
                <a:t>ε</a:t>
              </a:r>
              <a:r>
                <a:rPr lang="en-US" baseline="-25000" dirty="0" smtClean="0">
                  <a:solidFill>
                    <a:srgbClr val="FF0000"/>
                  </a:solidFill>
                  <a:latin typeface="Times New Roman" charset="0"/>
                </a:rPr>
                <a:t>4</a:t>
              </a:r>
              <a:r>
                <a:rPr lang="en-US" dirty="0" smtClean="0">
                  <a:solidFill>
                    <a:srgbClr val="FF0000"/>
                  </a:solidFill>
                  <a:latin typeface="Times New Roman" charset="0"/>
                </a:rPr>
                <a:t>,γ</a:t>
              </a:r>
              <a:r>
                <a:rPr lang="en-US" baseline="-25000" dirty="0" smtClean="0">
                  <a:solidFill>
                    <a:srgbClr val="FF0000"/>
                  </a:solidFill>
                  <a:latin typeface="Times New Roman" charset="0"/>
                </a:rPr>
                <a:t>4</a:t>
              </a:r>
              <a:r>
                <a:rPr lang="en-US" dirty="0" smtClean="0">
                  <a:solidFill>
                    <a:srgbClr val="FF0000"/>
                  </a:solidFill>
                  <a:latin typeface="Times New Roman" charset="0"/>
                </a:rPr>
                <a:t>)</a:t>
              </a:r>
              <a:r>
                <a:rPr lang="en-US" sz="1800" b="1" dirty="0" smtClean="0">
                  <a:solidFill>
                    <a:srgbClr val="FF0000"/>
                  </a:solidFill>
                </a:rPr>
                <a:t>  </a:t>
              </a:r>
              <a:endParaRPr lang="en-US" sz="1800" dirty="0">
                <a:solidFill>
                  <a:srgbClr val="FF0000"/>
                </a:solidFill>
              </a:endParaRPr>
            </a:p>
            <a:p>
              <a:endParaRPr lang="en-US" sz="1800" dirty="0"/>
            </a:p>
          </p:txBody>
        </p:sp>
        <p:cxnSp>
          <p:nvCxnSpPr>
            <p:cNvPr id="59401" name="Straight Connector 31"/>
            <p:cNvCxnSpPr>
              <a:cxnSpLocks noChangeShapeType="1"/>
            </p:cNvCxnSpPr>
            <p:nvPr/>
          </p:nvCxnSpPr>
          <p:spPr bwMode="auto">
            <a:xfrm>
              <a:off x="4537904" y="5292645"/>
              <a:ext cx="711200" cy="1589"/>
            </a:xfrm>
            <a:prstGeom prst="line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9402" name="TextBox 2"/>
            <p:cNvSpPr txBox="1">
              <a:spLocks noChangeArrowheads="1"/>
            </p:cNvSpPr>
            <p:nvPr/>
          </p:nvSpPr>
          <p:spPr bwMode="auto">
            <a:xfrm>
              <a:off x="239713" y="3775980"/>
              <a:ext cx="437626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 dirty="0">
                  <a:solidFill>
                    <a:srgbClr val="008000"/>
                  </a:solidFill>
                </a:rPr>
                <a:t>NATIVE TORSION ANGLE </a:t>
              </a:r>
              <a:endParaRPr lang="en-US" sz="1800" b="1" dirty="0">
                <a:latin typeface="Wingdings" charset="0"/>
                <a:cs typeface="Wingdings" charset="0"/>
              </a:endParaRPr>
            </a:p>
            <a:p>
              <a:r>
                <a:rPr lang="en-US" sz="2000" b="1" dirty="0" smtClean="0"/>
                <a:t>              </a:t>
              </a:r>
              <a:r>
                <a:rPr lang="en-US" sz="2000" b="1" baseline="-25000" dirty="0" smtClean="0"/>
                <a:t>      </a:t>
              </a:r>
              <a:r>
                <a:rPr lang="en-US" sz="2000" b="1" dirty="0" smtClean="0"/>
                <a:t>1 </a:t>
              </a:r>
              <a:r>
                <a:rPr lang="en-US" sz="2000" b="1" dirty="0"/>
                <a:t>constraint with </a:t>
              </a:r>
              <a:r>
                <a:rPr lang="en-US" dirty="0">
                  <a:solidFill>
                    <a:srgbClr val="008000"/>
                  </a:solidFill>
                  <a:latin typeface="Times New Roman" charset="0"/>
                </a:rPr>
                <a:t>(ε</a:t>
              </a:r>
              <a:r>
                <a:rPr lang="en-US" baseline="-25000" dirty="0">
                  <a:solidFill>
                    <a:srgbClr val="008000"/>
                  </a:solidFill>
                  <a:latin typeface="Times New Roman" charset="0"/>
                </a:rPr>
                <a:t>3</a:t>
              </a:r>
              <a:r>
                <a:rPr lang="en-US" dirty="0">
                  <a:solidFill>
                    <a:srgbClr val="008000"/>
                  </a:solidFill>
                  <a:latin typeface="Times New Roman" charset="0"/>
                </a:rPr>
                <a:t>,γ</a:t>
              </a:r>
              <a:r>
                <a:rPr lang="en-US" baseline="-25000" dirty="0">
                  <a:solidFill>
                    <a:srgbClr val="008000"/>
                  </a:solidFill>
                  <a:latin typeface="Times New Roman" charset="0"/>
                </a:rPr>
                <a:t>3</a:t>
              </a:r>
              <a:r>
                <a:rPr lang="en-US" dirty="0">
                  <a:solidFill>
                    <a:srgbClr val="008000"/>
                  </a:solidFill>
                  <a:latin typeface="Times New Roman" charset="0"/>
                </a:rPr>
                <a:t>)</a:t>
              </a:r>
              <a:r>
                <a:rPr lang="en-US" sz="1800" b="1" dirty="0"/>
                <a:t>  </a:t>
              </a:r>
              <a:endParaRPr lang="en-US" sz="1800" dirty="0"/>
            </a:p>
            <a:p>
              <a:endParaRPr lang="en-US" sz="1800" dirty="0"/>
            </a:p>
          </p:txBody>
        </p:sp>
        <p:cxnSp>
          <p:nvCxnSpPr>
            <p:cNvPr id="59403" name="Straight Connector 31"/>
            <p:cNvCxnSpPr>
              <a:cxnSpLocks noChangeShapeType="1"/>
            </p:cNvCxnSpPr>
            <p:nvPr/>
          </p:nvCxnSpPr>
          <p:spPr bwMode="auto">
            <a:xfrm>
              <a:off x="4532481" y="4319285"/>
              <a:ext cx="711200" cy="1589"/>
            </a:xfrm>
            <a:prstGeom prst="line">
              <a:avLst/>
            </a:prstGeom>
            <a:noFill/>
            <a:ln w="444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TextBox 1"/>
          <p:cNvSpPr txBox="1"/>
          <p:nvPr/>
        </p:nvSpPr>
        <p:spPr>
          <a:xfrm>
            <a:off x="5953322" y="1357080"/>
            <a:ext cx="2698834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2000" b="1" dirty="0" smtClean="0">
                <a:solidFill>
                  <a:srgbClr val="800000"/>
                </a:solidFill>
              </a:rPr>
              <a:t>Remark:</a:t>
            </a:r>
          </a:p>
          <a:p>
            <a:r>
              <a:rPr lang="en-US" sz="2000" b="1" dirty="0" smtClean="0">
                <a:solidFill>
                  <a:srgbClr val="800000"/>
                </a:solidFill>
              </a:rPr>
              <a:t>Within the body-bar representation of network rigidity it is possible to model a single interaction using multiple bars. </a:t>
            </a:r>
          </a:p>
        </p:txBody>
      </p:sp>
    </p:spTree>
    <p:extLst>
      <p:ext uri="{BB962C8B-B14F-4D97-AF65-F5344CB8AC3E}">
        <p14:creationId xmlns:p14="http://schemas.microsoft.com/office/powerpoint/2010/main" val="228772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sng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4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sng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42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400" b="1" u="none" dirty="0" smtClean="0">
            <a:solidFill>
              <a:srgbClr val="0000FF"/>
            </a:solidFill>
            <a:latin typeface="Comic Sans MS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sng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4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sng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42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400" b="1" u="none" dirty="0" smtClean="0">
            <a:solidFill>
              <a:srgbClr val="0000FF"/>
            </a:solidFill>
            <a:latin typeface="Comic Sans MS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8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sng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4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sng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42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400" b="1" u="none" dirty="0" smtClean="0">
            <a:solidFill>
              <a:srgbClr val="0000FF"/>
            </a:solidFill>
            <a:latin typeface="Comic Sans MS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20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>
            <a:ln>
              <a:noFill/>
            </a:ln>
            <a:solidFill>
              <a:srgbClr val="000099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>
            <a:ln>
              <a:noFill/>
            </a:ln>
            <a:solidFill>
              <a:srgbClr val="000099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2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7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7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4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7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8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9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sng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4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sng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42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400" b="1" u="none" dirty="0" smtClean="0">
            <a:solidFill>
              <a:srgbClr val="0000FF"/>
            </a:solidFill>
            <a:latin typeface="Comic Sans MS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sng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4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sng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42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400" b="1" u="none" dirty="0" smtClean="0">
            <a:solidFill>
              <a:srgbClr val="0000FF"/>
            </a:solidFill>
            <a:latin typeface="Comic Sans MS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9331</TotalTime>
  <Words>4121</Words>
  <Application>Microsoft Macintosh PowerPoint</Application>
  <PresentationFormat>On-screen Show (4:3)</PresentationFormat>
  <Paragraphs>635</Paragraphs>
  <Slides>49</Slides>
  <Notes>31</Notes>
  <HiddenSlides>0</HiddenSlides>
  <MMClips>0</MMClips>
  <ScaleCrop>false</ScaleCrop>
  <HeadingPairs>
    <vt:vector size="6" baseType="variant">
      <vt:variant>
        <vt:lpstr>Theme</vt:lpstr>
      </vt:variant>
      <vt:variant>
        <vt:i4>15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67" baseType="lpstr">
      <vt:lpstr>Office Theme</vt:lpstr>
      <vt:lpstr>4_Blank Presentation</vt:lpstr>
      <vt:lpstr>5_Blank Presentation</vt:lpstr>
      <vt:lpstr>6_Blank Presentation</vt:lpstr>
      <vt:lpstr>7_Blank Presentation</vt:lpstr>
      <vt:lpstr>8_Blank Presentation</vt:lpstr>
      <vt:lpstr>9_Blank Presentation</vt:lpstr>
      <vt:lpstr>Default Design</vt:lpstr>
      <vt:lpstr>2_Default Design</vt:lpstr>
      <vt:lpstr>3_Default Design</vt:lpstr>
      <vt:lpstr>11_Blank Presentation</vt:lpstr>
      <vt:lpstr>7_Default Design</vt:lpstr>
      <vt:lpstr>8_Default Design</vt:lpstr>
      <vt:lpstr>20_Blank Presentation</vt:lpstr>
      <vt:lpstr>21_Blank Presentation</vt:lpstr>
      <vt:lpstr>Equation</vt:lpstr>
      <vt:lpstr>Document</vt:lpstr>
      <vt:lpstr>Microsoft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 Charlotte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Jacobs, Donald</dc:creator>
  <cp:lastModifiedBy>Don Jacobs</cp:lastModifiedBy>
  <cp:revision>1038</cp:revision>
  <dcterms:created xsi:type="dcterms:W3CDTF">2012-05-16T02:37:34Z</dcterms:created>
  <dcterms:modified xsi:type="dcterms:W3CDTF">2015-05-27T04:21:01Z</dcterms:modified>
</cp:coreProperties>
</file>